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1" r:id="rId5"/>
    <p:sldId id="266" r:id="rId6"/>
    <p:sldId id="281" r:id="rId7"/>
    <p:sldId id="257" r:id="rId8"/>
    <p:sldId id="276" r:id="rId9"/>
    <p:sldId id="275" r:id="rId10"/>
    <p:sldId id="279" r:id="rId11"/>
    <p:sldId id="258" r:id="rId12"/>
    <p:sldId id="278" r:id="rId13"/>
    <p:sldId id="320" r:id="rId14"/>
    <p:sldId id="283" r:id="rId15"/>
    <p:sldId id="284" r:id="rId16"/>
    <p:sldId id="285" r:id="rId17"/>
    <p:sldId id="323" r:id="rId18"/>
    <p:sldId id="322" r:id="rId19"/>
    <p:sldId id="287" r:id="rId20"/>
    <p:sldId id="286" r:id="rId21"/>
    <p:sldId id="293" r:id="rId22"/>
    <p:sldId id="292" r:id="rId23"/>
    <p:sldId id="291" r:id="rId24"/>
    <p:sldId id="295" r:id="rId25"/>
    <p:sldId id="318" r:id="rId26"/>
    <p:sldId id="263" r:id="rId27"/>
    <p:sldId id="268" r:id="rId28"/>
    <p:sldId id="302" r:id="rId29"/>
    <p:sldId id="303" r:id="rId30"/>
    <p:sldId id="269" r:id="rId31"/>
    <p:sldId id="304" r:id="rId32"/>
    <p:sldId id="305" r:id="rId33"/>
    <p:sldId id="309" r:id="rId34"/>
    <p:sldId id="310" r:id="rId35"/>
    <p:sldId id="311" r:id="rId36"/>
    <p:sldId id="312" r:id="rId37"/>
    <p:sldId id="313" r:id="rId38"/>
    <p:sldId id="314" r:id="rId39"/>
    <p:sldId id="260" r:id="rId40"/>
    <p:sldId id="324" r:id="rId41"/>
    <p:sldId id="270" r:id="rId42"/>
    <p:sldId id="321" r:id="rId43"/>
    <p:sldId id="272" r:id="rId44"/>
    <p:sldId id="296" r:id="rId45"/>
    <p:sldId id="297" r:id="rId46"/>
    <p:sldId id="325" r:id="rId47"/>
    <p:sldId id="298" r:id="rId48"/>
    <p:sldId id="299" r:id="rId49"/>
    <p:sldId id="300" r:id="rId50"/>
    <p:sldId id="319" r:id="rId51"/>
    <p:sldId id="327" r:id="rId52"/>
    <p:sldId id="273" r:id="rId53"/>
    <p:sldId id="259" r:id="rId54"/>
    <p:sldId id="294" r:id="rId55"/>
    <p:sldId id="316" r:id="rId56"/>
    <p:sldId id="317" r:id="rId57"/>
    <p:sldId id="31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96E9A7-3E66-4C0E-BA09-CE4A7557991D}" v="13" dt="2025-05-22T05:11:41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rend\Downloads\Unique%20Count%20of%20M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[Unique Count of MRT.xlsx]train_data_set!PivotTable3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Unique MRTs in Each Town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train_data_set!$F$1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train_data_set!$E$2:$E$35</c:f>
              <c:strCache>
                <c:ptCount val="33"/>
                <c:pt idx="0">
                  <c:v>Geylang</c:v>
                </c:pt>
                <c:pt idx="1">
                  <c:v>Toa Payoh</c:v>
                </c:pt>
                <c:pt idx="2">
                  <c:v>Kallang</c:v>
                </c:pt>
                <c:pt idx="3">
                  <c:v>Bukit Merah</c:v>
                </c:pt>
                <c:pt idx="4">
                  <c:v>Queenstown</c:v>
                </c:pt>
                <c:pt idx="5">
                  <c:v>Bedok</c:v>
                </c:pt>
                <c:pt idx="6">
                  <c:v>Rochor</c:v>
                </c:pt>
                <c:pt idx="7">
                  <c:v>Bukit Timah</c:v>
                </c:pt>
                <c:pt idx="8">
                  <c:v>Bishan</c:v>
                </c:pt>
                <c:pt idx="9">
                  <c:v>Woodlands</c:v>
                </c:pt>
                <c:pt idx="10">
                  <c:v>Tampines</c:v>
                </c:pt>
                <c:pt idx="11">
                  <c:v>Hougang</c:v>
                </c:pt>
                <c:pt idx="12">
                  <c:v>Outram</c:v>
                </c:pt>
                <c:pt idx="13">
                  <c:v>Serangoon</c:v>
                </c:pt>
                <c:pt idx="14">
                  <c:v>Bukit Batok</c:v>
                </c:pt>
                <c:pt idx="15">
                  <c:v>Novena</c:v>
                </c:pt>
                <c:pt idx="16">
                  <c:v>Jurong East</c:v>
                </c:pt>
                <c:pt idx="17">
                  <c:v>Choa Chu Kang</c:v>
                </c:pt>
                <c:pt idx="18">
                  <c:v>Yishun</c:v>
                </c:pt>
                <c:pt idx="19">
                  <c:v>Ang Mo Kio</c:v>
                </c:pt>
                <c:pt idx="20">
                  <c:v>Jurong West</c:v>
                </c:pt>
                <c:pt idx="21">
                  <c:v>Pasir Ris</c:v>
                </c:pt>
                <c:pt idx="22">
                  <c:v>Downtown Core</c:v>
                </c:pt>
                <c:pt idx="23">
                  <c:v>Punggol</c:v>
                </c:pt>
                <c:pt idx="24">
                  <c:v>Sengkang</c:v>
                </c:pt>
                <c:pt idx="25">
                  <c:v>Bukit Panjang</c:v>
                </c:pt>
                <c:pt idx="26">
                  <c:v>Clementi</c:v>
                </c:pt>
                <c:pt idx="27">
                  <c:v>Marine Parade</c:v>
                </c:pt>
                <c:pt idx="28">
                  <c:v>Tanglin</c:v>
                </c:pt>
                <c:pt idx="29">
                  <c:v>Sembawang</c:v>
                </c:pt>
                <c:pt idx="30">
                  <c:v>Western Water Catchment</c:v>
                </c:pt>
                <c:pt idx="31">
                  <c:v>Changi</c:v>
                </c:pt>
                <c:pt idx="32">
                  <c:v>(blank)</c:v>
                </c:pt>
              </c:strCache>
            </c:strRef>
          </c:cat>
          <c:val>
            <c:numRef>
              <c:f>train_data_set!$F$2:$F$35</c:f>
              <c:numCache>
                <c:formatCode>General</c:formatCode>
                <c:ptCount val="33"/>
                <c:pt idx="0">
                  <c:v>10</c:v>
                </c:pt>
                <c:pt idx="1">
                  <c:v>8</c:v>
                </c:pt>
                <c:pt idx="2">
                  <c:v>8</c:v>
                </c:pt>
                <c:pt idx="3">
                  <c:v>8</c:v>
                </c:pt>
                <c:pt idx="4">
                  <c:v>7</c:v>
                </c:pt>
                <c:pt idx="5">
                  <c:v>7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37-4363-A281-1AC2D999B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5391327"/>
        <c:axId val="1225392767"/>
      </c:barChart>
      <c:catAx>
        <c:axId val="1225391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5392767"/>
        <c:crosses val="autoZero"/>
        <c:auto val="1"/>
        <c:lblAlgn val="ctr"/>
        <c:lblOffset val="100"/>
        <c:noMultiLvlLbl val="0"/>
      </c:catAx>
      <c:valAx>
        <c:axId val="122539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5391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CB0C-03A4-7091-DADE-6C47493C8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6EE9-F8C4-6BCE-E767-74EB1514F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73917-B0C5-8326-3F11-CBEAA6DE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6D2B4-2A4E-9385-749B-78B626598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AAB55-7AD4-D10D-9F1C-05D75EBF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3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EE9CA-0361-7523-4C28-43A36060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405C2-B414-EB66-26CA-3EBAFF5C9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C82FE-F503-94EF-1F69-D50A7D5D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26D8B-3B90-BC8F-4539-457818CB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854C1-C962-C7A4-6AB8-DA0A1D7D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1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8F3B28-C921-34EF-3A86-F78D451FB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6C2A2-B984-7506-14A2-2F61B2CCB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90CC7-4C4B-7D80-AFE8-ECF55F94B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4E1D4-71E3-90AE-F323-567D5ADC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00731-1D22-8CDA-BCAD-1D73500E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3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9017-8544-B03A-26FE-B45AE1C1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4E6A-F47D-31E5-0581-1CDC6C2B2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4469-1197-8CCF-4483-32C855BD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A0860-0555-7B21-B4A7-AE1974AB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ECCDF-694E-D3B6-9C45-9436ED3C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0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2C4E-BCC1-52CB-6699-CCA14870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B08C0-A4EC-20E2-8C60-24CD88962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E909-7E07-9CEE-A093-D82D1AA8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131A-71A6-F443-90DA-F6F7B0805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1E7F6-7367-8AF3-6261-90DE1852C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5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E666-0ED2-ED4F-FD24-6C22A25C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B4E4-5E1B-1B04-5953-BE6B57DDC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27115-91BB-EB30-2FB1-C9F08D152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21D21-ED28-6B44-A653-2F576D9F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9271B-A9C5-7356-C9EB-2817C612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669F0-A501-BD98-E816-6CC4DD74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9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6387-AAAF-B3B9-3778-A506AD408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79E5E-2498-F8BC-235A-F710DA06B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FFC24-78DF-87D9-BB2A-D45D13F25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344B1-D381-44FA-52C9-E4D731223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03BEF-4105-22B9-CE5D-FBC39C54D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44FB-58D0-E991-1596-88ABD38C6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0712A-987E-7E37-30A0-8141E494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75252A-9A97-0334-58E0-47CFA2BC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640D-EC31-8F36-F267-06249C45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4F614-4A9E-41D1-8DA0-DF88FF7D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041E2-21B9-D0A5-4E9A-533BF0DE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56C30-F188-5977-85DB-321E926A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6EDBA-D65B-C207-3A08-9AC18F737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2EA63-46E7-BB3F-03CB-D84C90E6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7EF01-CCAF-839C-104A-5FEC62F8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7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C19A-1021-D74D-A19A-5ADC5FFA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51806-5891-B991-793A-64327CB9A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E67F2-7D35-FD6B-0DE2-1D26268D3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78342-4680-798C-9B3B-980D603A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47462-7A7E-1C5F-747C-F8148C44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E2699-7F06-8207-FA20-8CA5D3D67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7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73B0-6B1F-3433-6974-D598A239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65017-5B31-9FCF-957B-B378663FC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F9DCD-C945-0864-9FC9-697C8F102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1AE26-B7F7-8924-19F7-7C065491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C36F0-18B6-5691-6635-94DD7E2D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B63A7-29AE-E4B0-A993-243F68CC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AE66F-3BAB-DD27-8BEE-B73CDC9B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B4876-28EC-063E-58C7-645D03584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E4AB3-37B2-B3CB-0EF1-04F7DBABD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F388CB-A385-463A-B586-9CEB0966F65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49C18-329E-841A-5F7F-473977F11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7F330-6B49-A0AD-87A5-2320D4BAF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4CE706-C820-4A94-814D-41667FEA0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ffeebrick.sg/selling-hdb-flat-procedure-ultimate-guide-for-hdb-seller/" TargetMode="External"/><Relationship Id="rId2" Type="http://schemas.openxmlformats.org/officeDocument/2006/relationships/hyperlink" Target="https://prop.sg/costs-of-selling-property-Singapo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ras.gov.sg/taxes/property-tax/property-owners/property-tax-rates" TargetMode="External"/><Relationship Id="rId5" Type="http://schemas.openxmlformats.org/officeDocument/2006/relationships/hyperlink" Target="https://adellaw.com.sg/understanding-conveyancing-prices-in-singapore/" TargetMode="External"/><Relationship Id="rId4" Type="http://schemas.openxmlformats.org/officeDocument/2006/relationships/hyperlink" Target="https://www.99.co/singapore/insider/hdb-service-conservancy-charge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gov.sg/datasets/d_14f63e595975691e7c24a27ae4c07c79/view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ohmyhome.com/en-sg/blog/singapore-past-cooling-measure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nnelnewsasia.com/singapore/mas-financial-stability-review-household-banks-company-debt-levels-4773171" TargetMode="External"/><Relationship Id="rId2" Type="http://schemas.openxmlformats.org/officeDocument/2006/relationships/hyperlink" Target="https://www.channelnewsasia.com/singapore/hdb-resale-prices-rise-2024-96-private-housing-ura-2023-483454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1CA2-A386-FBA4-FE82-FB90CACAD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HDB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683A1-B1D1-30D7-628B-8DFC1B71D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Brendan, Azri, Zi Chuan</a:t>
            </a:r>
          </a:p>
        </p:txBody>
      </p:sp>
    </p:spTree>
    <p:extLst>
      <p:ext uri="{BB962C8B-B14F-4D97-AF65-F5344CB8AC3E}">
        <p14:creationId xmlns:p14="http://schemas.microsoft.com/office/powerpoint/2010/main" val="17561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CFC6-802E-50D6-563E-D4EDD195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Year Price Change by Region</a:t>
            </a:r>
          </a:p>
        </p:txBody>
      </p:sp>
      <p:pic>
        <p:nvPicPr>
          <p:cNvPr id="7" name="Picture 6" descr="A graph of different colored rectangles&#10;&#10;AI-generated content may be incorrect.">
            <a:extLst>
              <a:ext uri="{FF2B5EF4-FFF2-40B4-BE49-F238E27FC236}">
                <a16:creationId xmlns:a16="http://schemas.microsoft.com/office/drawing/2014/main" id="{D97D00AB-D36D-3144-71B2-8F773D31D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20" y="1422400"/>
            <a:ext cx="8615680" cy="52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5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8624-9A71-FF20-590F-32AE468E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(Resale Price Trend)</a:t>
            </a:r>
          </a:p>
        </p:txBody>
      </p:sp>
      <p:pic>
        <p:nvPicPr>
          <p:cNvPr id="7" name="Picture 6" descr="A line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38D669D-7042-8802-79F5-C5C9B205C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422400"/>
            <a:ext cx="114655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4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465A-5CF6-3179-D2D7-2DBEA6298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volume and frequency (Covid)</a:t>
            </a:r>
          </a:p>
        </p:txBody>
      </p:sp>
      <p:pic>
        <p:nvPicPr>
          <p:cNvPr id="7" name="Picture 6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9DB70DA1-3D8D-09D1-560D-0848B7545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60" y="1280160"/>
            <a:ext cx="1126031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0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E9F5-4FD2-78E4-D038-70DEF9C1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Demographic Prediction (Next Iteration)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95E460-6322-E905-06D7-4255CD091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362235"/>
              </p:ext>
            </p:extLst>
          </p:nvPr>
        </p:nvGraphicFramePr>
        <p:xfrm>
          <a:off x="525624" y="1511559"/>
          <a:ext cx="11221613" cy="4981316"/>
        </p:xfrm>
        <a:graphic>
          <a:graphicData uri="http://schemas.openxmlformats.org/drawingml/2006/table">
            <a:tbl>
              <a:tblPr/>
              <a:tblGrid>
                <a:gridCol w="2476499">
                  <a:extLst>
                    <a:ext uri="{9D8B030D-6E8A-4147-A177-3AD203B41FA5}">
                      <a16:colId xmlns:a16="http://schemas.microsoft.com/office/drawing/2014/main" val="19891304"/>
                    </a:ext>
                  </a:extLst>
                </a:gridCol>
                <a:gridCol w="2959100">
                  <a:extLst>
                    <a:ext uri="{9D8B030D-6E8A-4147-A177-3AD203B41FA5}">
                      <a16:colId xmlns:a16="http://schemas.microsoft.com/office/drawing/2014/main" val="1644020864"/>
                    </a:ext>
                  </a:extLst>
                </a:gridCol>
                <a:gridCol w="2966615">
                  <a:extLst>
                    <a:ext uri="{9D8B030D-6E8A-4147-A177-3AD203B41FA5}">
                      <a16:colId xmlns:a16="http://schemas.microsoft.com/office/drawing/2014/main" val="1046603499"/>
                    </a:ext>
                  </a:extLst>
                </a:gridCol>
                <a:gridCol w="2819399">
                  <a:extLst>
                    <a:ext uri="{9D8B030D-6E8A-4147-A177-3AD203B41FA5}">
                      <a16:colId xmlns:a16="http://schemas.microsoft.com/office/drawing/2014/main" val="1659012629"/>
                    </a:ext>
                  </a:extLst>
                </a:gridCol>
              </a:tblGrid>
              <a:tr h="498132">
                <a:tc>
                  <a:txBody>
                    <a:bodyPr/>
                    <a:lstStyle/>
                    <a:p>
                      <a:r>
                        <a:rPr lang="en-SG" sz="1600" b="1"/>
                        <a:t>Buyer Profile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b="1"/>
                        <a:t>Key Flat Types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b="1"/>
                        <a:t>Location &amp; Amenity Cues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b="1" dirty="0"/>
                        <a:t>Transaction / Asset Cues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574315"/>
                  </a:ext>
                </a:extLst>
              </a:tr>
              <a:tr h="1352071">
                <a:tc>
                  <a:txBody>
                    <a:bodyPr/>
                    <a:lstStyle/>
                    <a:p>
                      <a:r>
                        <a:rPr lang="en-SG" sz="1600" b="1" dirty="0"/>
                        <a:t>Young Couple</a:t>
                      </a:r>
                      <a:endParaRPr lang="en-SG" sz="1600" dirty="0"/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2–3 ROOM, 3 ROOM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• Near MRT / bus stops (≤ 500 m) 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• Reasonable distance to malls (≤ 1 km) 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• Flat age &lt; 20 yrs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696050"/>
                  </a:ext>
                </a:extLst>
              </a:tr>
              <a:tr h="1779042">
                <a:tc>
                  <a:txBody>
                    <a:bodyPr/>
                    <a:lstStyle/>
                    <a:p>
                      <a:r>
                        <a:rPr lang="en-SG" sz="1600" b="1"/>
                        <a:t>Family</a:t>
                      </a:r>
                      <a:endParaRPr lang="en-SG" sz="1600"/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 ROOM, 5 ROOM, EXEC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• Within 1 km of a primary school • Within 1 km of a secondary school 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• Market/hawker within block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• Preference for flats with “multi-</a:t>
                      </a:r>
                      <a:r>
                        <a:rPr lang="en-US" sz="1600" dirty="0" err="1"/>
                        <a:t>storey</a:t>
                      </a:r>
                      <a:r>
                        <a:rPr lang="en-US" sz="1600" dirty="0"/>
                        <a:t> carpark” &amp; pavilion in precinct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316143"/>
                  </a:ext>
                </a:extLst>
              </a:tr>
              <a:tr h="1352071">
                <a:tc>
                  <a:txBody>
                    <a:bodyPr/>
                    <a:lstStyle/>
                    <a:p>
                      <a:r>
                        <a:rPr lang="en-SG" sz="1600" b="1" dirty="0"/>
                        <a:t>Investor</a:t>
                      </a:r>
                      <a:endParaRPr lang="en-SG" sz="1600" dirty="0"/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2 ROOM, STUDIO, MULTI-GEN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• Close to MRT 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• Mall within 500 m (for rental appeal)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• Flat age 10–30 yrs (lease midpoint) </a:t>
                      </a:r>
                    </a:p>
                  </a:txBody>
                  <a:tcPr marL="42660" marR="42660" marT="21330" marB="213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760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68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59EBE6-C63D-B3D5-2658-C529C7502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49664705-B780-02DE-DACD-F32E2BC375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A517E3-56E6-8135-E2CE-6762670FC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Part 1A: Personas</a:t>
            </a:r>
          </a:p>
        </p:txBody>
      </p:sp>
    </p:spTree>
    <p:extLst>
      <p:ext uri="{BB962C8B-B14F-4D97-AF65-F5344CB8AC3E}">
        <p14:creationId xmlns:p14="http://schemas.microsoft.com/office/powerpoint/2010/main" val="173571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7F15C6-67B1-C603-67B9-F18AF575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8AB3F-6924-9698-D61B-D73DA996E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Persona 1 Buyer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56546-6738-16CB-180B-84C7C013E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buNone/>
            </a:pPr>
            <a:r>
              <a:rPr lang="en-US" sz="1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Emily &amp; James Tan, First-Time HDB Resale Buyer</a:t>
            </a:r>
            <a:endParaRPr lang="en-SG" sz="14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lvl="0" indent="0"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4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Profile:</a:t>
            </a:r>
            <a:r>
              <a:rPr lang="en-US" sz="14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32-year-old project manager (currently upskilling at GA) with her data science husband, dual-income household, looking to buy a 4-room resale flat in the East Region due to multiple failed BTO attempts. Amenities are very important to them to support their active social life.</a:t>
            </a:r>
          </a:p>
          <a:p>
            <a:pPr marL="0" lvl="0" indent="0"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Main Questions</a:t>
            </a: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r>
              <a:rPr lang="en-US" sz="1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 I afford to wait longer?</a:t>
            </a: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r>
              <a:rPr lang="en-US" sz="1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Which estates have amenities?</a:t>
            </a: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r>
              <a:rPr lang="en-US" sz="14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 I track HDB resale price index to determine if the market is “hot”?</a:t>
            </a: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endParaRPr lang="en-US" sz="14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endParaRPr lang="en-US" sz="14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endParaRPr lang="en-US" sz="14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 descr="Asian Woman Holding her Boyfriend · Free Stock Photo">
            <a:extLst>
              <a:ext uri="{FF2B5EF4-FFF2-40B4-BE49-F238E27FC236}">
                <a16:creationId xmlns:a16="http://schemas.microsoft.com/office/drawing/2014/main" id="{4C8ADDA0-5661-D6C8-C8E2-8BA31E597C35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230"/>
          <a:stretch>
            <a:fillRect/>
          </a:stretch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53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C6458-187F-37FC-94F9-87E114023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AE4-5C81-CAC6-E866-A89486D4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Affordability &amp; Financing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157F-E9A2-88D2-51D2-FCBDB4442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2" y="3700769"/>
            <a:ext cx="2748280" cy="75660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HDB Resale Price Index (HDB)</a:t>
            </a:r>
            <a:endParaRPr lang="en-US" sz="1800" b="1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986A37-D6EB-F130-F2E2-AAB74DBCD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212" y="1320459"/>
            <a:ext cx="8546588" cy="551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943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4266-ADA0-B512-337D-C4E2D2F4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3BF4-7974-4FE0-5442-7DC3DA52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Affordability &amp; Financing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1B775-74E1-5B59-F972-DE8AFFFA0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342" y="3429000"/>
            <a:ext cx="2748280" cy="416528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YoY RPI Growth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1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A82C0892-A626-F597-6E8C-F3A3B5E92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105" y="1473202"/>
            <a:ext cx="7744212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E035-C551-84D1-E11A-09AC0ED4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1C06-6335-419E-8445-8010842D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Affordability &amp; Financing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7F8A6-E45B-4462-5512-E4D0AD9ED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41" y="3429000"/>
            <a:ext cx="2748280" cy="112285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Affordability Ratio (Median HDB Price / Median Income)</a:t>
            </a:r>
          </a:p>
        </p:txBody>
      </p:sp>
      <p:pic>
        <p:nvPicPr>
          <p:cNvPr id="6" name="Picture 5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47CC08C8-A05B-BD81-38D4-CEEFC5EFB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21" y="1690688"/>
            <a:ext cx="8473152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4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8888F-2BAB-61DC-C0F9-AEF95DF7F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44F7-1EA1-B49B-7C1B-60BC99C8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Trends &amp; Timing (Lagging Indicator)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8F345-D48C-AFCC-9974-5C5DA2695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031619"/>
            <a:ext cx="3239278" cy="3592383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Dual-axis line chart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showing (a)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HDB Resale Price Index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(b)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quarterly transaction count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with orange and blue lines&#10;&#10;AI-generated content may be incorrect.">
            <a:extLst>
              <a:ext uri="{FF2B5EF4-FFF2-40B4-BE49-F238E27FC236}">
                <a16:creationId xmlns:a16="http://schemas.microsoft.com/office/drawing/2014/main" id="{9F379994-ACB2-0555-2386-EDB61C335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690" y="1320800"/>
            <a:ext cx="9037505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2983-2899-ACA1-67F3-87549AE2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C5EC-DED2-D3C6-8C45-F2CC7CE76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Limitations / Assumptions</a:t>
            </a:r>
          </a:p>
          <a:p>
            <a:r>
              <a:rPr lang="en-US" dirty="0"/>
              <a:t>Main Feature (HDB Price Prediction)</a:t>
            </a:r>
          </a:p>
          <a:p>
            <a:r>
              <a:rPr lang="en-US" dirty="0"/>
              <a:t>Buyer/Seller Personas</a:t>
            </a:r>
          </a:p>
          <a:p>
            <a:r>
              <a:rPr lang="en-US" dirty="0"/>
              <a:t>Research</a:t>
            </a:r>
          </a:p>
          <a:p>
            <a:r>
              <a:rPr lang="en-US" dirty="0"/>
              <a:t>Technical</a:t>
            </a:r>
          </a:p>
          <a:p>
            <a:r>
              <a:rPr lang="en-US" dirty="0"/>
              <a:t>Retrospective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88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3A5EB-DCE5-DAB8-8992-C9CA4B8A2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BF70-AD22-EC49-EED6-6C4C1F57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&amp; Amenities (Next Iteration)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F75E8-175F-04AD-6A44-E289F0488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185"/>
            <a:ext cx="10515600" cy="978535"/>
          </a:xfrm>
        </p:spPr>
        <p:txBody>
          <a:bodyPr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</a:t>
            </a:r>
            <a:r>
              <a:rPr lang="en-US" sz="1800" b="1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want to make a h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eatmap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of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amenity density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(e.g. number of schools, supermarkets, parks) by HDB town</a:t>
            </a:r>
            <a:b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b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Now we have :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251CAA9-B9D7-4712-9D7F-3E4347760E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434505"/>
              </p:ext>
            </p:extLst>
          </p:nvPr>
        </p:nvGraphicFramePr>
        <p:xfrm>
          <a:off x="243840" y="2367280"/>
          <a:ext cx="11551920" cy="4226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5338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39FDD-F831-8858-AEC4-60D15D113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D56E8-CAF0-31DD-EC29-DFC6A8F5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Persona 2 Seller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AEBB3B-879F-EA7F-8625-5AF4770E6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Mark Hunt, HDB Resale Flat Seller</a:t>
            </a:r>
          </a:p>
          <a:p>
            <a:pPr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Profile:</a:t>
            </a:r>
            <a:r>
              <a:rPr lang="en-US" sz="16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45-year-old single engineer, current owner of a fully paid 5-room flat in Toa Payoh, planning to upgrade to private housing in 2025.</a:t>
            </a:r>
          </a:p>
          <a:p>
            <a:pPr>
              <a:spcAft>
                <a:spcPts val="800"/>
              </a:spcAft>
              <a:buNone/>
            </a:pPr>
            <a:r>
              <a:rPr lang="en-US" sz="16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Main Questions</a:t>
            </a: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r>
              <a:rPr lang="en-US" sz="16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What did people around me price their homes at?</a:t>
            </a: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r>
              <a:rPr lang="en-US" sz="16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 it a buyers or sellers market?</a:t>
            </a: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r>
              <a:rPr lang="en-US" sz="1600" kern="1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When I sell, what kind of extra costs am I looking at to determine my final cash in hand?</a:t>
            </a: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endParaRPr lang="en-US" sz="16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endParaRPr lang="en-US" sz="16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SzPts val="1000"/>
              <a:buAutoNum type="arabicParenR"/>
              <a:tabLst>
                <a:tab pos="457200" algn="l"/>
              </a:tabLst>
            </a:pPr>
            <a:endParaRPr lang="en-US" sz="1600" kern="1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 descr="A person wearing sunglasses and a white shirt&#10;&#10;AI-generated content may be incorrect.">
            <a:extLst>
              <a:ext uri="{FF2B5EF4-FFF2-40B4-BE49-F238E27FC236}">
                <a16:creationId xmlns:a16="http://schemas.microsoft.com/office/drawing/2014/main" id="{8C6ED7D5-05D0-958D-9F97-EABB850088B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2" r="19231" b="-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273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F576F-DD4A-AA62-2E94-8ABD280D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9FE9-1D79-182E-2E06-5423F01A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Right Listing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9C37E-5986-087D-6273-51046057A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76" y="3125755"/>
            <a:ext cx="3183294" cy="102636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of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recent transaction prices</a:t>
            </a:r>
            <a:r>
              <a:rPr lang="en-US" sz="18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for the same flat type within a 1 km radius</a:t>
            </a:r>
          </a:p>
        </p:txBody>
      </p:sp>
      <p:pic>
        <p:nvPicPr>
          <p:cNvPr id="5" name="Picture 4" descr="A map with blue dots&#10;&#10;AI-generated content may be incorrect.">
            <a:extLst>
              <a:ext uri="{FF2B5EF4-FFF2-40B4-BE49-F238E27FC236}">
                <a16:creationId xmlns:a16="http://schemas.microsoft.com/office/drawing/2014/main" id="{D882E9C5-5416-F04E-EC49-4B9351E79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94" y="1605915"/>
            <a:ext cx="8140114" cy="48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67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F9D70-217F-C174-EF2E-1EDA039C7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72DA-010C-8E76-5640-D211DC40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in Hand Calculator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AFF6D-DDBB-31D5-C39B-B6CFD272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524"/>
            <a:ext cx="12192000" cy="47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957F-2B49-574D-60F5-F04A6768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7175-0C31-FAB7-5664-F32C943E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>
                <a:hlinkClick r:id="rId2"/>
              </a:rPr>
              <a:t>1) https://prop.sg/costs-of-selling-property-Singapore\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2) </a:t>
            </a:r>
            <a:r>
              <a:rPr lang="en-SG" dirty="0">
                <a:hlinkClick r:id="rId3"/>
              </a:rPr>
              <a:t>https://coffeebrick.sg/selling-hdb-flat-procedure-ultimate-guide-for-hdb-seller/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3) </a:t>
            </a:r>
            <a:r>
              <a:rPr lang="en-SG" dirty="0">
                <a:hlinkClick r:id="rId4"/>
              </a:rPr>
              <a:t>https://www.99.co/singapore/insider/hdb-service-conservancy-charges/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4) </a:t>
            </a:r>
            <a:r>
              <a:rPr lang="en-SG" dirty="0">
                <a:hlinkClick r:id="rId5"/>
              </a:rPr>
              <a:t>https://adellaw.com.sg/understanding-conveyancing-prices-in-singapore/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5) </a:t>
            </a:r>
            <a:r>
              <a:rPr lang="en-SG" dirty="0">
                <a:hlinkClick r:id="rId6"/>
              </a:rPr>
              <a:t>https://www.iras.gov.sg/taxes/property-tax/property-owners/property-tax-rates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2581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C3206-BB72-E075-E6DD-79E52C65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F5F5-A274-0748-08B9-3B3AE285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Download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635A-F7E1-9C13-26AD-A34F02629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HDB RSI:</a:t>
            </a:r>
          </a:p>
          <a:p>
            <a:pPr marL="0" indent="0">
              <a:buNone/>
            </a:pPr>
            <a:r>
              <a:rPr lang="it-IT" dirty="0">
                <a:hlinkClick r:id="rId2"/>
              </a:rPr>
              <a:t>https://data.gov.sg/datasets/d_14f63e595975691e7c24a27ae4c07c79/view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Median Income: https://stats.mom.gov.sg/Pages/IncomeTimeSeries.aspx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59744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F13BC-8F16-F606-C863-676459029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B848-384A-0D26-3CA1-34186C5E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2: Research</a:t>
            </a:r>
          </a:p>
        </p:txBody>
      </p:sp>
    </p:spTree>
    <p:extLst>
      <p:ext uri="{BB962C8B-B14F-4D97-AF65-F5344CB8AC3E}">
        <p14:creationId xmlns:p14="http://schemas.microsoft.com/office/powerpoint/2010/main" val="276198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86F6-2E81-276C-72B1-3CDDC802B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30D1-9A05-B41A-CAD0-DEE56E4B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Dynamics of HDB Market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55140-B4AC-FFF5-AD09-1340AB381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How strong is the HDB resale market in Singapore?</a:t>
            </a:r>
          </a:p>
          <a:p>
            <a:pPr>
              <a:buFontTx/>
              <a:buChar char="-"/>
            </a:pPr>
            <a:endParaRPr lang="en-US"/>
          </a:p>
          <a:p>
            <a:pPr marL="0" indent="0">
              <a:buNone/>
            </a:pPr>
            <a:r>
              <a:rPr lang="en-US"/>
              <a:t>- Is the HDB resale market a good market to be in?</a:t>
            </a:r>
            <a:endParaRPr lang="en-SG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40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9A98-4E58-5DE6-8018-F8863B44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F37B4-9CA9-C9C6-08D7-33B070CD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Resale flat prices have risen for 19 consecutive quarters up to Q4 2024</a:t>
            </a:r>
            <a:r>
              <a:rPr lang="en-US" dirty="0"/>
              <a:t> (</a:t>
            </a:r>
            <a:r>
              <a:rPr lang="en-US" dirty="0" err="1"/>
              <a:t>realestateasia</a:t>
            </a:r>
            <a:r>
              <a:rPr lang="en-US" dirty="0"/>
              <a:t>). </a:t>
            </a:r>
            <a:r>
              <a:rPr lang="en-US" b="1" dirty="0"/>
              <a:t>In 2024, HDB resale prices surged ~9.7% (5% for condos) doubling the ~4.9% rise in 2023 </a:t>
            </a:r>
            <a:r>
              <a:rPr lang="en-US" dirty="0"/>
              <a:t>(</a:t>
            </a:r>
            <a:r>
              <a:rPr lang="en-US" dirty="0" err="1"/>
              <a:t>roncasa</a:t>
            </a:r>
            <a:r>
              <a:rPr lang="en-US" dirty="0"/>
              <a:t>). This made HDB resale the best performing housing segment in 2024 for both Owner-Occupier and Investors.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SG" dirty="0"/>
              <a:t>HDB rental yields have been </a:t>
            </a:r>
            <a:r>
              <a:rPr lang="en-SG" b="1" dirty="0"/>
              <a:t>strong in 2022–2024</a:t>
            </a:r>
            <a:r>
              <a:rPr lang="en-SG" dirty="0"/>
              <a:t> due to a tight rental market – commonly </a:t>
            </a:r>
            <a:r>
              <a:rPr lang="en-SG" b="1" dirty="0"/>
              <a:t>3% to 5% gross yield (7-8% rental yield for 3 room HDB flats) (</a:t>
            </a:r>
            <a:r>
              <a:rPr lang="en-SG" dirty="0" err="1"/>
              <a:t>dollarsandsense</a:t>
            </a:r>
            <a:r>
              <a:rPr lang="en-SG" dirty="0"/>
              <a:t>).</a:t>
            </a:r>
            <a:r>
              <a:rPr lang="en-US" dirty="0"/>
              <a:t> </a:t>
            </a:r>
            <a:r>
              <a:rPr lang="en-SG" dirty="0"/>
              <a:t>These yields </a:t>
            </a:r>
            <a:r>
              <a:rPr lang="en-SG" i="1" dirty="0"/>
              <a:t>far exceed</a:t>
            </a:r>
            <a:r>
              <a:rPr lang="en-SG" dirty="0"/>
              <a:t> bank deposit rates and can rival REIT dividends.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18120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2D3F9-48BE-AF33-C522-013FB263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365125"/>
            <a:ext cx="11190515" cy="1325563"/>
          </a:xfrm>
        </p:spPr>
        <p:txBody>
          <a:bodyPr/>
          <a:lstStyle/>
          <a:p>
            <a:r>
              <a:rPr lang="en-SG" dirty="0"/>
              <a:t>HDB Resale ROI vs Low Risk Assets (5/10 Year)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E70DA1-E39B-CF14-69D3-0D23A6E522A3}"/>
              </a:ext>
            </a:extLst>
          </p:cNvPr>
          <p:cNvGraphicFramePr>
            <a:graphicFrameLocks noGrp="1"/>
          </p:cNvGraphicFramePr>
          <p:nvPr/>
        </p:nvGraphicFramePr>
        <p:xfrm>
          <a:off x="475861" y="1950095"/>
          <a:ext cx="11190516" cy="4542780"/>
        </p:xfrm>
        <a:graphic>
          <a:graphicData uri="http://schemas.openxmlformats.org/drawingml/2006/table">
            <a:tbl>
              <a:tblPr/>
              <a:tblGrid>
                <a:gridCol w="3730172">
                  <a:extLst>
                    <a:ext uri="{9D8B030D-6E8A-4147-A177-3AD203B41FA5}">
                      <a16:colId xmlns:a16="http://schemas.microsoft.com/office/drawing/2014/main" val="3322935387"/>
                    </a:ext>
                  </a:extLst>
                </a:gridCol>
                <a:gridCol w="3730172">
                  <a:extLst>
                    <a:ext uri="{9D8B030D-6E8A-4147-A177-3AD203B41FA5}">
                      <a16:colId xmlns:a16="http://schemas.microsoft.com/office/drawing/2014/main" val="1186628961"/>
                    </a:ext>
                  </a:extLst>
                </a:gridCol>
                <a:gridCol w="3730172">
                  <a:extLst>
                    <a:ext uri="{9D8B030D-6E8A-4147-A177-3AD203B41FA5}">
                      <a16:colId xmlns:a16="http://schemas.microsoft.com/office/drawing/2014/main" val="2403675455"/>
                    </a:ext>
                  </a:extLst>
                </a:gridCol>
              </a:tblGrid>
              <a:tr h="757130">
                <a:tc>
                  <a:txBody>
                    <a:bodyPr/>
                    <a:lstStyle/>
                    <a:p>
                      <a:r>
                        <a:rPr lang="en-SG" b="1" dirty="0"/>
                        <a:t>Asset Class</a:t>
                      </a:r>
                      <a:endParaRPr lang="en-S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Avg Annual Return (5-year)</a:t>
                      </a:r>
                      <a:r>
                        <a:rPr lang="en-US"/>
                        <a:t> </a:t>
                      </a:r>
                      <a:r>
                        <a:rPr lang="en-US" i="1"/>
                        <a:t>~2019–2024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Avg Annual Return (10-year)</a:t>
                      </a:r>
                      <a:r>
                        <a:rPr lang="en-US"/>
                        <a:t> </a:t>
                      </a:r>
                      <a:r>
                        <a:rPr lang="en-US" i="1"/>
                        <a:t>~2014–2024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124956"/>
                  </a:ext>
                </a:extLst>
              </a:tr>
              <a:tr h="757130">
                <a:tc>
                  <a:txBody>
                    <a:bodyPr/>
                    <a:lstStyle/>
                    <a:p>
                      <a:r>
                        <a:rPr lang="en-US" b="1"/>
                        <a:t>HDB Resale Flat</a:t>
                      </a:r>
                      <a:r>
                        <a:rPr lang="en-US"/>
                        <a:t> (price appreciation)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~8%</a:t>
                      </a:r>
                      <a:r>
                        <a:rPr lang="en-US" dirty="0"/>
                        <a:t> (strong upswing) (Realestateasia.com)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~3–4%</a:t>
                      </a:r>
                      <a:r>
                        <a:rPr lang="en-US" dirty="0"/>
                        <a:t> (modest growth)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226476"/>
                  </a:ext>
                </a:extLst>
              </a:tr>
              <a:tr h="757130">
                <a:tc>
                  <a:txBody>
                    <a:bodyPr/>
                    <a:lstStyle/>
                    <a:p>
                      <a:r>
                        <a:rPr lang="en-SG" b="1"/>
                        <a:t>Fixed Deposit (SGD)</a:t>
                      </a:r>
                      <a:r>
                        <a:rPr lang="en-SG"/>
                        <a:t> </a:t>
                      </a:r>
                      <a:r>
                        <a:rPr lang="en-SG" i="1"/>
                        <a:t>1Y tenor, local banks</a:t>
                      </a:r>
                      <a:endParaRPr lang="en-SG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~1.5–2% (low rates until 2022, then ~3%+)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~1% (near-zero rates in mid-2010s)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708115"/>
                  </a:ext>
                </a:extLst>
              </a:tr>
              <a:tr h="757130">
                <a:tc>
                  <a:txBody>
                    <a:bodyPr/>
                    <a:lstStyle/>
                    <a:p>
                      <a:r>
                        <a:rPr lang="en-US" b="1"/>
                        <a:t>CPF Ordinary Account</a:t>
                      </a:r>
                      <a:r>
                        <a:rPr lang="en-US"/>
                        <a:t> </a:t>
                      </a:r>
                      <a:r>
                        <a:rPr lang="en-US" i="1"/>
                        <a:t>government guaranteed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b="1" dirty="0"/>
                        <a:t>2.5%</a:t>
                      </a:r>
                      <a:r>
                        <a:rPr lang="en-SG" dirty="0"/>
                        <a:t> (fixed rate floor) (cpf.gov.sg)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b="1"/>
                        <a:t>2.5%</a:t>
                      </a:r>
                      <a:r>
                        <a:rPr lang="en-SG"/>
                        <a:t> (fixed)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55246"/>
                  </a:ext>
                </a:extLst>
              </a:tr>
              <a:tr h="757130">
                <a:tc>
                  <a:txBody>
                    <a:bodyPr/>
                    <a:lstStyle/>
                    <a:p>
                      <a:r>
                        <a:rPr lang="en-SG" b="1"/>
                        <a:t>Gold</a:t>
                      </a:r>
                      <a:r>
                        <a:rPr lang="en-SG"/>
                        <a:t> (SGD-denominated)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~11% (bullish period) (goldbroker.com)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~10% (significant rise)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352612"/>
                  </a:ext>
                </a:extLst>
              </a:tr>
              <a:tr h="757130">
                <a:tc>
                  <a:txBody>
                    <a:bodyPr/>
                    <a:lstStyle/>
                    <a:p>
                      <a:r>
                        <a:rPr lang="en-SG" b="1"/>
                        <a:t>Singapore Savings Bonds</a:t>
                      </a:r>
                      <a:r>
                        <a:rPr lang="en-SG"/>
                        <a:t> (SSB)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~2.5% (if redeemed after 5 years)</a:t>
                      </a:r>
                      <a:r>
                        <a:rPr lang="en-US" i="1" dirty="0"/>
                        <a:t>(stepped interest)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~2.7–2.8% (10-year </a:t>
                      </a:r>
                      <a:r>
                        <a:rPr lang="en-SG" dirty="0" err="1"/>
                        <a:t>avg</a:t>
                      </a:r>
                      <a:r>
                        <a:rPr lang="en-SG" dirty="0"/>
                        <a:t> yield)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013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12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0FE3-EC28-1BC2-A76E-B42624C7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 / Assumptions (2012-21)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A2D5-53CB-42E3-5ACC-D17D29EF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model best predicts 3 room, 4 room and 5 room flat prices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Biases: Our data set has more 3, 4 and 5 room flats (~90% of data)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Grouping: We grouped outliers in flat size and type into “others”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Other data sources: HDB Resale Price Index, Median Household Income, Domestic Interest Rates</a:t>
            </a:r>
          </a:p>
        </p:txBody>
      </p:sp>
    </p:spTree>
    <p:extLst>
      <p:ext uri="{BB962C8B-B14F-4D97-AF65-F5344CB8AC3E}">
        <p14:creationId xmlns:p14="http://schemas.microsoft.com/office/powerpoint/2010/main" val="909376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A44C9-5D60-5721-F0F8-E8AACE018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131A-3C08-C8AF-6C41-7BF6BD2C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Government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63689-3DF4-2371-ED98-A4D0921B0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SG" dirty="0"/>
              <a:t>Generally how does government policy impact overall resale prices of HDBs?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14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79E62258-2CF8-6866-EF4B-9F4FC869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56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9A98-4E58-5DE6-8018-F8863B44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Source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F37B4-9CA9-C9C6-08D7-33B070CD1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hlinkClick r:id="rId2"/>
              </a:rPr>
              <a:t>https://ohmyhome.com/en-sg/blog/singapore-past-cooling-measures/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SG" dirty="0"/>
              <a:t>Timing is key for maximum gains, but generally whenever you buy, no matter what cooling measure was implemented, prices have continued to rise at more than base inflation.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Suggestion: Buy after cooling measures are implemented and hold.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66249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9A98-4E58-5DE6-8018-F8863B44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Main Risks of the Resale HDB Market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D3D194-5539-4938-ED9D-00B0D2F86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SG" dirty="0"/>
              <a:t>Regulatory &amp; Policy Risk</a:t>
            </a:r>
          </a:p>
          <a:p>
            <a:pPr>
              <a:buFontTx/>
              <a:buChar char="-"/>
            </a:pPr>
            <a:r>
              <a:rPr lang="en-US" dirty="0"/>
              <a:t>Economic Factors and Macro Risks</a:t>
            </a:r>
          </a:p>
          <a:p>
            <a:pPr>
              <a:buFontTx/>
              <a:buChar char="-"/>
            </a:pPr>
            <a:r>
              <a:rPr lang="en-US" dirty="0"/>
              <a:t>Lease Decay and Aging HDB Stock</a:t>
            </a:r>
          </a:p>
          <a:p>
            <a:pPr>
              <a:buFontTx/>
              <a:buChar char="-"/>
            </a:pPr>
            <a:r>
              <a:rPr lang="en-US" dirty="0"/>
              <a:t>Competition from New BTO Supply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43560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2D3F9-48BE-AF33-C522-013FB263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365125"/>
            <a:ext cx="11190515" cy="1325563"/>
          </a:xfrm>
        </p:spPr>
        <p:txBody>
          <a:bodyPr/>
          <a:lstStyle/>
          <a:p>
            <a:r>
              <a:rPr lang="en-SG" dirty="0"/>
              <a:t>Regulatory &amp; Policy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8A837-CC4E-3503-224D-D1FECC6CA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Active management by government through cooling measures and regulations. (LTV 80%-&gt;75%,  increase in stamp duties, 15 month wait out rule, “Prime &amp; Plus” BTO.) (</a:t>
            </a:r>
            <a:r>
              <a:rPr lang="en-US" i="1" dirty="0"/>
              <a:t>DBS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/>
              <a:t>Rules may change with little notice in response to market conditions.</a:t>
            </a:r>
          </a:p>
          <a:p>
            <a:pPr>
              <a:buFontTx/>
              <a:buChar char="-"/>
            </a:pPr>
            <a:r>
              <a:rPr lang="en-US" dirty="0"/>
              <a:t>Mitigate by extra financial prudence to avoid overextending in volatile policy environment.</a:t>
            </a:r>
          </a:p>
          <a:p>
            <a:pPr>
              <a:buFontTx/>
              <a:buChar char="-"/>
            </a:pPr>
            <a:r>
              <a:rPr lang="en-US" dirty="0"/>
              <a:t>Understand that interventions may cap price growth / subject to conditions. (</a:t>
            </a:r>
            <a:r>
              <a:rPr lang="en-US" i="1" dirty="0"/>
              <a:t>CNA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/>
              <a:t>Agents should prepare sellers for policy-driven volatility.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3727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96A6C-893E-1F21-E5A6-1B86A60B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6A92-6A8A-DED9-4DA6-10B46F0C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365125"/>
            <a:ext cx="11190515" cy="1325563"/>
          </a:xfrm>
        </p:spPr>
        <p:txBody>
          <a:bodyPr/>
          <a:lstStyle/>
          <a:p>
            <a:r>
              <a:rPr lang="en-US" dirty="0"/>
              <a:t>Economic Factors &amp; Macro Risks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0F4596-BB84-69D8-0AE0-38DAF9994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Era of high interest rates (Peak at 4.5% easing to 3%) and high inflation. “Higher for longer” (CNA). Increasing higher monthly loan payments and higher costs of living.</a:t>
            </a:r>
          </a:p>
          <a:p>
            <a:pPr>
              <a:buFontTx/>
              <a:buChar char="-"/>
            </a:pPr>
            <a:r>
              <a:rPr lang="en-US" dirty="0"/>
              <a:t>Singapore has low unemployment now which is good for housing demand, but any global downturn can affect this. </a:t>
            </a:r>
          </a:p>
          <a:p>
            <a:pPr>
              <a:buFontTx/>
              <a:buChar char="-"/>
            </a:pPr>
            <a:r>
              <a:rPr lang="en-US" dirty="0"/>
              <a:t>Agents should advise buyers to stress test finances with conservative interest rate assumptions and possibly locking in fixed rates.</a:t>
            </a:r>
          </a:p>
          <a:p>
            <a:pPr>
              <a:buFontTx/>
              <a:buChar char="-"/>
            </a:pPr>
            <a:r>
              <a:rPr lang="en-US" dirty="0"/>
              <a:t>Patient sellers can time market exits in periods of lower interest rates for better valuations. (</a:t>
            </a:r>
            <a:r>
              <a:rPr lang="en-US" dirty="0" err="1"/>
              <a:t>Sgluxurycondo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1024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EE260-9886-9BF8-AD04-7F08CFC13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AB22-5AF6-A5FB-6002-4FEC05E3F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365125"/>
            <a:ext cx="11190515" cy="1325563"/>
          </a:xfrm>
        </p:spPr>
        <p:txBody>
          <a:bodyPr/>
          <a:lstStyle/>
          <a:p>
            <a:r>
              <a:rPr lang="en-US" dirty="0"/>
              <a:t>Lease Decay &amp; Aging HDB Stock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1179FB-A5D2-BE40-FF33-28C1D2E2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HDBs are depreciating assets in the very long run. Government has made it clear that not all old flats will get redevelopment offers. (</a:t>
            </a:r>
            <a:r>
              <a:rPr lang="en-US" dirty="0" err="1"/>
              <a:t>TodayOnline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r>
              <a:rPr lang="en-US" dirty="0"/>
              <a:t>Flats with less than 60 years of lease face restrictions on CPF funding and loans.</a:t>
            </a:r>
          </a:p>
          <a:p>
            <a:pPr>
              <a:buFontTx/>
              <a:buChar char="-"/>
            </a:pPr>
            <a:r>
              <a:rPr lang="en-US" dirty="0"/>
              <a:t>Agents should caution buyers about attractive older resale flats and lease decay risk and that exit strategies could be compromised. They may need to sell by a certain date. </a:t>
            </a:r>
          </a:p>
          <a:p>
            <a:pPr>
              <a:buFontTx/>
              <a:buChar char="-"/>
            </a:pPr>
            <a:r>
              <a:rPr lang="en-US" dirty="0"/>
              <a:t>Sellers of older flats should be advised about the risks of staying in the market for too long without pricing competitively to secure a sale.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05716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BE65-E548-296D-FCE3-763122222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76011-46A3-E6CD-9F53-843DC278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1" y="365125"/>
            <a:ext cx="11190515" cy="1325563"/>
          </a:xfrm>
        </p:spPr>
        <p:txBody>
          <a:bodyPr/>
          <a:lstStyle/>
          <a:p>
            <a:r>
              <a:rPr lang="en-US" dirty="0"/>
              <a:t>Competition from New BTO Supply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9190CB-D0AC-7B61-27D2-BE5C29C83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dirty="0"/>
              <a:t>Competition from new BTO flats is an important dynamic. 21,225 new flats launched in 2024, and Q4 2024 resale volume dipped. (CNA) </a:t>
            </a:r>
          </a:p>
          <a:p>
            <a:pPr>
              <a:buFontTx/>
              <a:buChar char="-"/>
            </a:pPr>
            <a:r>
              <a:rPr lang="en-US" dirty="0"/>
              <a:t>No immediate crunch due to Plus / Prime flats only hitting the market 10 years later. (Ministry of National Development)</a:t>
            </a:r>
          </a:p>
          <a:p>
            <a:pPr>
              <a:buFontTx/>
              <a:buChar char="-"/>
            </a:pPr>
            <a:r>
              <a:rPr lang="en-US" dirty="0"/>
              <a:t>Buyers should weigh time vs cost. As more attractive BTO locations are heavily oversubscribed. However, they can afford to be patient as increased BTO supply should be a stabilizing factor to reduce runaway resale prices. </a:t>
            </a:r>
          </a:p>
          <a:p>
            <a:pPr>
              <a:buFontTx/>
              <a:buChar char="-"/>
            </a:pPr>
            <a:r>
              <a:rPr lang="en-US" dirty="0"/>
              <a:t>Sellers of older flats should keep on top of MOP expirations in certain towns and price competitively to sell before that happens.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84161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0752-3269-81B0-F794-0B1EB36B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A9EF4-3796-4755-EA42-0836B753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1) https://www.dbs.com.sg/personal/articles/nav/my-home/cooling-measures-in-singapore</a:t>
            </a:r>
          </a:p>
          <a:p>
            <a:pPr marL="0" indent="0">
              <a:buNone/>
            </a:pPr>
            <a:r>
              <a:rPr lang="en-US" dirty="0"/>
              <a:t>2)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https://www.channelnewsasia.com/singapore/hdb-resale-prices-rise-2024-96-private-housing-ura-2023-4834546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3)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https://www.channelnewsasia.com/singapore/mas-financial-stability-review-household-banks-company-debt-levels-4773171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4) https://sgluxurycondo.com/impact-of-interest-rate-on-singapore-property-prices/</a:t>
            </a:r>
          </a:p>
          <a:p>
            <a:pPr marL="0" indent="0">
              <a:buNone/>
            </a:pPr>
            <a:r>
              <a:rPr lang="en-US" dirty="0"/>
              <a:t>5) https://www.todayonline.com/big-read/big-read-hdb-lease-decay-govts-solutions-not-perfect-theres-light-end-tunnel</a:t>
            </a:r>
          </a:p>
          <a:p>
            <a:pPr marL="0" indent="0">
              <a:buNone/>
            </a:pPr>
            <a:r>
              <a:rPr lang="en-US" dirty="0"/>
              <a:t>6) https://www.mnd.gov.sg/our-work/housing-a-nation/bto-classification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8153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557FC-FB71-576B-4ABE-9DD33A24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03AC-31F4-9CF7-6F83-3A206B22B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3: Technical</a:t>
            </a:r>
          </a:p>
        </p:txBody>
      </p:sp>
    </p:spTree>
    <p:extLst>
      <p:ext uri="{BB962C8B-B14F-4D97-AF65-F5344CB8AC3E}">
        <p14:creationId xmlns:p14="http://schemas.microsoft.com/office/powerpoint/2010/main" val="373587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0F270-40E6-D6A4-CC28-41D3F5FEE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82E8-19FA-A98B-F54B-8D1B51196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1: Main Feature</a:t>
            </a:r>
          </a:p>
        </p:txBody>
      </p:sp>
    </p:spTree>
    <p:extLst>
      <p:ext uri="{BB962C8B-B14F-4D97-AF65-F5344CB8AC3E}">
        <p14:creationId xmlns:p14="http://schemas.microsoft.com/office/powerpoint/2010/main" val="1420884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38BF4-8CE8-B236-C2B0-FFA7B47B6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9" y="914400"/>
            <a:ext cx="3279173" cy="5280026"/>
          </a:xfr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FF541BF9-C01E-D38D-9F23-6FFF1466BAEE}"/>
              </a:ext>
            </a:extLst>
          </p:cNvPr>
          <p:cNvSpPr/>
          <p:nvPr/>
        </p:nvSpPr>
        <p:spPr>
          <a:xfrm>
            <a:off x="3403601" y="1947333"/>
            <a:ext cx="194733" cy="4910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E62CF89-2661-6FD3-4E15-ECBD4E461CAA}"/>
              </a:ext>
            </a:extLst>
          </p:cNvPr>
          <p:cNvSpPr/>
          <p:nvPr/>
        </p:nvSpPr>
        <p:spPr>
          <a:xfrm>
            <a:off x="3803336" y="4529666"/>
            <a:ext cx="192932" cy="15832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84B2C-C275-2508-04A7-A31FF1003601}"/>
              </a:ext>
            </a:extLst>
          </p:cNvPr>
          <p:cNvSpPr txBox="1"/>
          <p:nvPr/>
        </p:nvSpPr>
        <p:spPr>
          <a:xfrm>
            <a:off x="567267" y="248132"/>
            <a:ext cx="392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Data Wrangling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6B14F-FCD7-E72E-8262-F48AE16D946C}"/>
              </a:ext>
            </a:extLst>
          </p:cNvPr>
          <p:cNvSpPr txBox="1"/>
          <p:nvPr/>
        </p:nvSpPr>
        <p:spPr>
          <a:xfrm>
            <a:off x="3598334" y="2078123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“Others”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605D39-F622-5FD7-2E88-2AD8CBA496EE}"/>
              </a:ext>
            </a:extLst>
          </p:cNvPr>
          <p:cNvSpPr txBox="1"/>
          <p:nvPr/>
        </p:nvSpPr>
        <p:spPr>
          <a:xfrm>
            <a:off x="3996268" y="5136633"/>
            <a:ext cx="999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“Others”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24EC0-1E26-F2C6-8833-A5E5D6A4CBC7}"/>
              </a:ext>
            </a:extLst>
          </p:cNvPr>
          <p:cNvSpPr txBox="1"/>
          <p:nvPr/>
        </p:nvSpPr>
        <p:spPr>
          <a:xfrm>
            <a:off x="5240867" y="293097"/>
            <a:ext cx="544406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u="sng" dirty="0"/>
              <a:t>One Hot Encoding: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b="0" dirty="0">
                <a:solidFill>
                  <a:srgbClr val="0070C0"/>
                </a:solidFill>
                <a:effectLst/>
                <a:latin typeface="Calibri (Body)"/>
              </a:rPr>
              <a:t>'</a:t>
            </a:r>
            <a:r>
              <a:rPr lang="en-SG" sz="2000" b="0" dirty="0" err="1">
                <a:solidFill>
                  <a:srgbClr val="0070C0"/>
                </a:solidFill>
                <a:effectLst/>
                <a:latin typeface="Calibri (Body)"/>
              </a:rPr>
              <a:t>planning_area</a:t>
            </a:r>
            <a:r>
              <a:rPr lang="en-SG" sz="2000" b="0" dirty="0">
                <a:solidFill>
                  <a:srgbClr val="0070C0"/>
                </a:solidFill>
                <a:effectLst/>
                <a:latin typeface="Calibri (Body)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b="0" dirty="0">
                <a:solidFill>
                  <a:srgbClr val="0070C0"/>
                </a:solidFill>
                <a:effectLst/>
                <a:latin typeface="Calibri (Body)"/>
              </a:rPr>
              <a:t>'</a:t>
            </a:r>
            <a:r>
              <a:rPr lang="en-SG" sz="2000" b="0" dirty="0" err="1">
                <a:solidFill>
                  <a:srgbClr val="0070C0"/>
                </a:solidFill>
                <a:effectLst/>
                <a:latin typeface="Calibri (Body)"/>
              </a:rPr>
              <a:t>flat_model</a:t>
            </a:r>
            <a:r>
              <a:rPr lang="en-SG" sz="2000" b="0" dirty="0">
                <a:solidFill>
                  <a:srgbClr val="0070C0"/>
                </a:solidFill>
                <a:effectLst/>
                <a:latin typeface="Calibri (Body)"/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b="0" dirty="0">
                <a:solidFill>
                  <a:srgbClr val="0070C0"/>
                </a:solidFill>
                <a:effectLst/>
                <a:latin typeface="Calibri (Body)"/>
              </a:rPr>
              <a:t>'</a:t>
            </a:r>
            <a:r>
              <a:rPr lang="en-SG" sz="2000" b="0" dirty="0" err="1">
                <a:solidFill>
                  <a:srgbClr val="0070C0"/>
                </a:solidFill>
                <a:effectLst/>
                <a:latin typeface="Calibri (Body)"/>
              </a:rPr>
              <a:t>flat_type</a:t>
            </a:r>
            <a:r>
              <a:rPr lang="en-SG" sz="2000" b="0" dirty="0">
                <a:solidFill>
                  <a:srgbClr val="0070C0"/>
                </a:solidFill>
                <a:effectLst/>
                <a:latin typeface="Calibri (Body)"/>
              </a:rPr>
              <a:t>’</a:t>
            </a:r>
          </a:p>
          <a:p>
            <a:endParaRPr lang="en-SG" sz="2000" dirty="0"/>
          </a:p>
          <a:p>
            <a:endParaRPr lang="en-SG" sz="2000" dirty="0"/>
          </a:p>
          <a:p>
            <a:r>
              <a:rPr lang="en-SG" sz="2400" b="1" u="sng" dirty="0"/>
              <a:t>Column Used: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'id’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flat_type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floor_area_sqm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flat_model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resale_price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hdb_age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‘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planning_area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Mall_Nearest_Distance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Hawker_Nearest_Distance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mrt_nearest_distance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’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SG" sz="2000" dirty="0" err="1">
                <a:solidFill>
                  <a:schemeClr val="accent2">
                    <a:lumMod val="75000"/>
                  </a:schemeClr>
                </a:solidFill>
              </a:rPr>
              <a:t>pri_sch_nearest_distance</a:t>
            </a:r>
            <a:r>
              <a:rPr lang="en-SG" sz="2000" dirty="0">
                <a:solidFill>
                  <a:schemeClr val="accent2">
                    <a:lumMod val="75000"/>
                  </a:schemeClr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828675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FD58A-41ED-491C-7FFF-4ABDA8DF5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756B-1B83-6D14-46A8-CD909F4A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(Performance – Base Model)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C71407-F0A8-D8EE-2DDA-B02C6CB8A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696985"/>
              </p:ext>
            </p:extLst>
          </p:nvPr>
        </p:nvGraphicFramePr>
        <p:xfrm>
          <a:off x="940318" y="1945640"/>
          <a:ext cx="10413484" cy="3813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3371">
                  <a:extLst>
                    <a:ext uri="{9D8B030D-6E8A-4147-A177-3AD203B41FA5}">
                      <a16:colId xmlns:a16="http://schemas.microsoft.com/office/drawing/2014/main" val="124486368"/>
                    </a:ext>
                  </a:extLst>
                </a:gridCol>
                <a:gridCol w="2603371">
                  <a:extLst>
                    <a:ext uri="{9D8B030D-6E8A-4147-A177-3AD203B41FA5}">
                      <a16:colId xmlns:a16="http://schemas.microsoft.com/office/drawing/2014/main" val="3432310329"/>
                    </a:ext>
                  </a:extLst>
                </a:gridCol>
                <a:gridCol w="2603371">
                  <a:extLst>
                    <a:ext uri="{9D8B030D-6E8A-4147-A177-3AD203B41FA5}">
                      <a16:colId xmlns:a16="http://schemas.microsoft.com/office/drawing/2014/main" val="395569175"/>
                    </a:ext>
                  </a:extLst>
                </a:gridCol>
                <a:gridCol w="2603371">
                  <a:extLst>
                    <a:ext uri="{9D8B030D-6E8A-4147-A177-3AD203B41FA5}">
                      <a16:colId xmlns:a16="http://schemas.microsoft.com/office/drawing/2014/main" val="4049605997"/>
                    </a:ext>
                  </a:extLst>
                </a:gridCol>
              </a:tblGrid>
              <a:tr h="633264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R²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455253"/>
                  </a:ext>
                </a:extLst>
              </a:tr>
              <a:tr h="633264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0.866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52,245.9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9.19%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33559"/>
                  </a:ext>
                </a:extLst>
              </a:tr>
              <a:tr h="633264">
                <a:tc>
                  <a:txBody>
                    <a:bodyPr/>
                    <a:lstStyle/>
                    <a:p>
                      <a:r>
                        <a:rPr lang="en-SG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0.919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40,728.2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7.53%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336957"/>
                  </a:ext>
                </a:extLst>
              </a:tr>
              <a:tr h="633264">
                <a:tc>
                  <a:txBody>
                    <a:bodyPr/>
                    <a:lstStyle/>
                    <a:p>
                      <a:r>
                        <a:rPr lang="en-SG" dirty="0" err="1"/>
                        <a:t>XGBoost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0.921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40,013.9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7.42%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183"/>
                  </a:ext>
                </a:extLst>
              </a:tr>
              <a:tr h="6332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ElasticNet</a:t>
                      </a:r>
                      <a:endParaRPr lang="en-SG" dirty="0"/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0.662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82,897.6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13.06%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840826"/>
                  </a:ext>
                </a:extLst>
              </a:tr>
              <a:tr h="633264">
                <a:tc>
                  <a:txBody>
                    <a:bodyPr/>
                    <a:lstStyle/>
                    <a:p>
                      <a:r>
                        <a:rPr lang="en-SG" dirty="0"/>
                        <a:t>GAM Spline +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74,025.7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11.84%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33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358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CC1C-6863-62DD-7498-04FECA83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6242"/>
            <a:ext cx="3241198" cy="3485515"/>
          </a:xfrm>
        </p:spPr>
        <p:txBody>
          <a:bodyPr>
            <a:normAutofit fontScale="90000"/>
          </a:bodyPr>
          <a:lstStyle/>
          <a:p>
            <a:pPr algn="l">
              <a:spcAft>
                <a:spcPts val="900"/>
              </a:spcAft>
              <a:buNone/>
            </a:pPr>
            <a:r>
              <a:rPr lang="en-SG" dirty="0"/>
              <a:t>Interpretability by SHAP (</a:t>
            </a:r>
            <a:r>
              <a:rPr lang="en-SG" b="0" i="0" dirty="0">
                <a:solidFill>
                  <a:srgbClr val="1F1F1F"/>
                </a:solidFill>
                <a:effectLst/>
                <a:latin typeface="Google Sans"/>
              </a:rPr>
              <a:t>Shapley additive explanations</a:t>
            </a:r>
            <a:r>
              <a:rPr lang="en-SG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)</a:t>
            </a:r>
            <a:endParaRPr lang="en-SG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594B2E-3E4F-60D3-7D36-B69FFDC60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38" y="0"/>
            <a:ext cx="907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4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BD4A-2F3B-150B-9383-09DAB7352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138B5-0ADF-1C92-402D-BADD7BA4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(S / W, Linear Regression)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1CB443-76DC-C6BB-3CD9-AC9F8A75E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0772"/>
              </p:ext>
            </p:extLst>
          </p:nvPr>
        </p:nvGraphicFramePr>
        <p:xfrm>
          <a:off x="463938" y="1502228"/>
          <a:ext cx="11264642" cy="511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321">
                  <a:extLst>
                    <a:ext uri="{9D8B030D-6E8A-4147-A177-3AD203B41FA5}">
                      <a16:colId xmlns:a16="http://schemas.microsoft.com/office/drawing/2014/main" val="422508075"/>
                    </a:ext>
                  </a:extLst>
                </a:gridCol>
                <a:gridCol w="5632321">
                  <a:extLst>
                    <a:ext uri="{9D8B030D-6E8A-4147-A177-3AD203B41FA5}">
                      <a16:colId xmlns:a16="http://schemas.microsoft.com/office/drawing/2014/main" val="994159404"/>
                    </a:ext>
                  </a:extLst>
                </a:gridCol>
              </a:tblGrid>
              <a:tr h="1278294">
                <a:tc>
                  <a:txBody>
                    <a:bodyPr/>
                    <a:lstStyle/>
                    <a:p>
                      <a:r>
                        <a:rPr lang="en-SG" dirty="0"/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88057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r>
                        <a:rPr lang="en-US" b="1" dirty="0"/>
                        <a:t>Simplicity &amp; Speed</a:t>
                      </a:r>
                      <a:r>
                        <a:rPr lang="en-US" dirty="0"/>
                        <a:t>: Fast to train and predict, minimal hyperparameters.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Linearity Assumption</a:t>
                      </a:r>
                      <a:r>
                        <a:rPr lang="en-US" dirty="0"/>
                        <a:t>: Struggles when relationships are nonlinear or there are complex interactions.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19192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Interpretability</a:t>
                      </a:r>
                      <a:r>
                        <a:rPr lang="en-US" dirty="0"/>
                        <a:t>: Coefficients map directly to feature effects on the (log) price.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Outlier Sensitivity</a:t>
                      </a:r>
                      <a:r>
                        <a:rPr lang="en-US" dirty="0"/>
                        <a:t>: Even with log‐transforms and clipping, extreme prices can unduly influence weights.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9854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Baseline Benchmark</a:t>
                      </a:r>
                      <a:r>
                        <a:rPr lang="en-US" dirty="0"/>
                        <a:t>: Gives you a clear “floor” performance to improve upon.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b="1" dirty="0"/>
                        <a:t>Limited Flexibility</a:t>
                      </a:r>
                      <a:r>
                        <a:rPr lang="en-US" dirty="0"/>
                        <a:t>: Cannot automatically capture feature interactions unless you engineer them.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1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723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9E07-F49C-E060-C8E8-FE76027D8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C587-339C-C755-4328-809FCAE6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(S / W, Random Forest)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3EFAB3-04E7-F4DA-EDF7-19DB91EDB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57015"/>
              </p:ext>
            </p:extLst>
          </p:nvPr>
        </p:nvGraphicFramePr>
        <p:xfrm>
          <a:off x="463938" y="1502228"/>
          <a:ext cx="11264642" cy="5297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321">
                  <a:extLst>
                    <a:ext uri="{9D8B030D-6E8A-4147-A177-3AD203B41FA5}">
                      <a16:colId xmlns:a16="http://schemas.microsoft.com/office/drawing/2014/main" val="422508075"/>
                    </a:ext>
                  </a:extLst>
                </a:gridCol>
                <a:gridCol w="5632321">
                  <a:extLst>
                    <a:ext uri="{9D8B030D-6E8A-4147-A177-3AD203B41FA5}">
                      <a16:colId xmlns:a16="http://schemas.microsoft.com/office/drawing/2014/main" val="994159404"/>
                    </a:ext>
                  </a:extLst>
                </a:gridCol>
              </a:tblGrid>
              <a:tr h="1278294">
                <a:tc>
                  <a:txBody>
                    <a:bodyPr/>
                    <a:lstStyle/>
                    <a:p>
                      <a:r>
                        <a:rPr lang="en-SG" dirty="0"/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88057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Nonparametric Flexibility</a:t>
                      </a:r>
                      <a:r>
                        <a:rPr lang="en-US" dirty="0"/>
                        <a:t>: Captures arbitrary nonlinearities and interactions without explicit feature engineering.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Less Interpretable</a:t>
                      </a:r>
                      <a:r>
                        <a:rPr lang="en-US" dirty="0"/>
                        <a:t>: Hard to explain individual predictions; feature importances are aggregate only.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19192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Robust to Outliers &amp; Noise</a:t>
                      </a:r>
                      <a:r>
                        <a:rPr lang="en-US" dirty="0"/>
                        <a:t>: Uses bagging and averaging to stabilize predictions.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Compute &amp; Memory</a:t>
                      </a:r>
                      <a:r>
                        <a:rPr lang="en-US" dirty="0"/>
                        <a:t>: Can be heavy with hundreds of trees and high‐dimensional one‐hot features.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9854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Built‐in Importance</a:t>
                      </a:r>
                      <a:r>
                        <a:rPr lang="en-US" dirty="0"/>
                        <a:t>: Permutation or impurity‐based importances help identify key drivers.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b="1" dirty="0"/>
                        <a:t>Overfitting Risk</a:t>
                      </a:r>
                      <a:r>
                        <a:rPr lang="en-US" dirty="0"/>
                        <a:t>: Deep trees can overfit if not properly pruned or limited in depth. (A fully grown tree can memorize every nuance (even noise) of its training sample—perfect accuracy in-sample, but poor performance on new data.)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1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796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68BBC-4D4C-FA76-89EA-0C290D74A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80001-2E8A-ACFA-09D5-592A87BB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(S / W, </a:t>
            </a:r>
            <a:r>
              <a:rPr lang="en-US" dirty="0" err="1"/>
              <a:t>XGBoost</a:t>
            </a:r>
            <a:r>
              <a:rPr lang="en-US" dirty="0"/>
              <a:t>)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715B7E-E539-1076-B205-F4A0ED4DD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6680"/>
              </p:ext>
            </p:extLst>
          </p:nvPr>
        </p:nvGraphicFramePr>
        <p:xfrm>
          <a:off x="463938" y="1502228"/>
          <a:ext cx="11264642" cy="5297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321">
                  <a:extLst>
                    <a:ext uri="{9D8B030D-6E8A-4147-A177-3AD203B41FA5}">
                      <a16:colId xmlns:a16="http://schemas.microsoft.com/office/drawing/2014/main" val="422508075"/>
                    </a:ext>
                  </a:extLst>
                </a:gridCol>
                <a:gridCol w="5632321">
                  <a:extLst>
                    <a:ext uri="{9D8B030D-6E8A-4147-A177-3AD203B41FA5}">
                      <a16:colId xmlns:a16="http://schemas.microsoft.com/office/drawing/2014/main" val="994159404"/>
                    </a:ext>
                  </a:extLst>
                </a:gridCol>
              </a:tblGrid>
              <a:tr h="1278294">
                <a:tc>
                  <a:txBody>
                    <a:bodyPr/>
                    <a:lstStyle/>
                    <a:p>
                      <a:r>
                        <a:rPr lang="en-SG" dirty="0"/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88057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State‐of‐the‐Art Accuracy</a:t>
                      </a:r>
                      <a:r>
                        <a:rPr lang="en-US" dirty="0"/>
                        <a:t>: Often outperforms RF by sequentially correcting residuals.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Hyperparameter Sensitivity</a:t>
                      </a:r>
                      <a:r>
                        <a:rPr lang="en-US" dirty="0"/>
                        <a:t>: Needs careful tuning of learning rate, tree depth, subsample rate.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19192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Handles Heterogeneous Data</a:t>
                      </a:r>
                      <a:r>
                        <a:rPr lang="en-US" dirty="0"/>
                        <a:t>: Works well with mixed numeric/categorical, missing values. (You can throw in numeric, ordinal, even label-encoded </a:t>
                      </a:r>
                      <a:r>
                        <a:rPr lang="en-US" dirty="0" err="1"/>
                        <a:t>categoricals</a:t>
                      </a:r>
                      <a:r>
                        <a:rPr lang="en-US" dirty="0"/>
                        <a:t> without elaborate one-hot pipelines.)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Longer Train Times</a:t>
                      </a:r>
                      <a:r>
                        <a:rPr lang="en-US" dirty="0"/>
                        <a:t>: Boosting can be slower than bagging, especially with large grids.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9854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Regularization</a:t>
                      </a:r>
                      <a:r>
                        <a:rPr lang="en-US" dirty="0"/>
                        <a:t>: Built‐in L1 (lasso) /L2 (ridge) penalties reduce overfitting.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b="1" dirty="0"/>
                        <a:t>Opaque Predictions</a:t>
                      </a:r>
                      <a:r>
                        <a:rPr lang="en-US" dirty="0"/>
                        <a:t>: Like RF, individual‐tree interactions are hard to convey to agents.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1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263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5A4E-4065-6CF8-9213-23B3C02D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Argh! Too slow!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44E8A-4FA4-1BFF-AAAC-06DF102F6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</a:rPr>
              <a:t>n_jobs</a:t>
            </a:r>
            <a:r>
              <a:rPr lang="en-US" dirty="0">
                <a:effectLst/>
              </a:rPr>
              <a:t> = -1 (Uses all cores available)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from </a:t>
            </a:r>
            <a:r>
              <a:rPr lang="en-US" dirty="0" err="1">
                <a:effectLst/>
              </a:rPr>
              <a:t>sklearn.ensemble</a:t>
            </a:r>
            <a:r>
              <a:rPr lang="en-US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import </a:t>
            </a:r>
            <a:r>
              <a:rPr lang="en-US" dirty="0" err="1">
                <a:effectLst/>
              </a:rPr>
              <a:t>RandomForestRegressor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model = </a:t>
            </a:r>
            <a:r>
              <a:rPr lang="en-US" dirty="0" err="1">
                <a:effectLst/>
              </a:rPr>
              <a:t>RandomForestRegressor</a:t>
            </a:r>
            <a:r>
              <a:rPr lang="en-US" dirty="0">
                <a:effectLst/>
              </a:rPr>
              <a:t>(</a:t>
            </a:r>
            <a:r>
              <a:rPr lang="en-US" dirty="0" err="1">
                <a:effectLst/>
              </a:rPr>
              <a:t>n_jobs</a:t>
            </a:r>
            <a:r>
              <a:rPr lang="en-US" dirty="0">
                <a:effectLst/>
              </a:rPr>
              <a:t>=-1)</a:t>
            </a:r>
          </a:p>
          <a:p>
            <a:endParaRPr lang="en-US" dirty="0"/>
          </a:p>
          <a:p>
            <a:r>
              <a:rPr lang="en-US" dirty="0"/>
              <a:t>Reduced our random forest computation time from 20 mins down to 10</a:t>
            </a:r>
          </a:p>
        </p:txBody>
      </p:sp>
    </p:spTree>
    <p:extLst>
      <p:ext uri="{BB962C8B-B14F-4D97-AF65-F5344CB8AC3E}">
        <p14:creationId xmlns:p14="http://schemas.microsoft.com/office/powerpoint/2010/main" val="141187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E5465-1AA9-2006-67CB-CC5BC9251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2A37-DABD-DF01-0F11-14FDC61A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(S / W, Elastic Net)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AEEA45-FB17-49CB-F0C7-403D886BA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67582"/>
              </p:ext>
            </p:extLst>
          </p:nvPr>
        </p:nvGraphicFramePr>
        <p:xfrm>
          <a:off x="463938" y="1502228"/>
          <a:ext cx="11264642" cy="511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321">
                  <a:extLst>
                    <a:ext uri="{9D8B030D-6E8A-4147-A177-3AD203B41FA5}">
                      <a16:colId xmlns:a16="http://schemas.microsoft.com/office/drawing/2014/main" val="422508075"/>
                    </a:ext>
                  </a:extLst>
                </a:gridCol>
                <a:gridCol w="5632321">
                  <a:extLst>
                    <a:ext uri="{9D8B030D-6E8A-4147-A177-3AD203B41FA5}">
                      <a16:colId xmlns:a16="http://schemas.microsoft.com/office/drawing/2014/main" val="994159404"/>
                    </a:ext>
                  </a:extLst>
                </a:gridCol>
              </a:tblGrid>
              <a:tr h="1278294">
                <a:tc>
                  <a:txBody>
                    <a:bodyPr/>
                    <a:lstStyle/>
                    <a:p>
                      <a:r>
                        <a:rPr lang="en-SG" dirty="0"/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88057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Feature Selection</a:t>
                      </a:r>
                      <a:r>
                        <a:rPr lang="en-US" dirty="0"/>
                        <a:t>: The L1 (“lasso”) component zeroes out weak predictors, simplifying the model.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Still Linear</a:t>
                      </a:r>
                      <a:r>
                        <a:rPr lang="en-US" dirty="0"/>
                        <a:t>: Cannot capture nonlinear patterns without manual feature expansions.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19192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Collinearity Handling</a:t>
                      </a:r>
                      <a:r>
                        <a:rPr lang="en-US" dirty="0"/>
                        <a:t>: The L2 (“ridge”) term stabilizes correlated features better than pure lasso.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Requires Standardization</a:t>
                      </a:r>
                      <a:r>
                        <a:rPr lang="en-US" dirty="0"/>
                        <a:t>: Numeric features must be scaled identically, and categorical expansions can bloat dimensionality.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9854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Interpretability</a:t>
                      </a:r>
                      <a:r>
                        <a:rPr lang="en-US" dirty="0"/>
                        <a:t>: Retains linear form, but with sparse coefficients.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b="1" dirty="0"/>
                        <a:t>Tuning Needed</a:t>
                      </a:r>
                      <a:r>
                        <a:rPr lang="en-US" dirty="0"/>
                        <a:t>: Optimal l1_ratio and alpha require cross‐validation.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1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306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69185-3AE6-770A-0C75-85545473A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5695-A1B9-E2BA-E3D9-23380DC3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(S / W, </a:t>
            </a:r>
            <a:r>
              <a:rPr lang="en-SG" dirty="0"/>
              <a:t>GAM Spline + LR</a:t>
            </a:r>
            <a:r>
              <a:rPr lang="en-US" dirty="0"/>
              <a:t>)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EB8872-79E4-6F35-0A44-296F03CEE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37224"/>
              </p:ext>
            </p:extLst>
          </p:nvPr>
        </p:nvGraphicFramePr>
        <p:xfrm>
          <a:off x="463938" y="1502228"/>
          <a:ext cx="11264642" cy="511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2321">
                  <a:extLst>
                    <a:ext uri="{9D8B030D-6E8A-4147-A177-3AD203B41FA5}">
                      <a16:colId xmlns:a16="http://schemas.microsoft.com/office/drawing/2014/main" val="422508075"/>
                    </a:ext>
                  </a:extLst>
                </a:gridCol>
                <a:gridCol w="5632321">
                  <a:extLst>
                    <a:ext uri="{9D8B030D-6E8A-4147-A177-3AD203B41FA5}">
                      <a16:colId xmlns:a16="http://schemas.microsoft.com/office/drawing/2014/main" val="994159404"/>
                    </a:ext>
                  </a:extLst>
                </a:gridCol>
              </a:tblGrid>
              <a:tr h="1278294">
                <a:tc>
                  <a:txBody>
                    <a:bodyPr/>
                    <a:lstStyle/>
                    <a:p>
                      <a:r>
                        <a:rPr lang="en-SG" dirty="0"/>
                        <a:t>Strengths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Weaknesses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88057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r>
                        <a:rPr lang="en-US" b="1" dirty="0"/>
                        <a:t>Structured Nonlinearity</a:t>
                      </a:r>
                      <a:r>
                        <a:rPr lang="en-US" dirty="0"/>
                        <a:t>: Automatically fits smooth curves for each numeric feature (via splines) while retaining additivity.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Limited Interactions</a:t>
                      </a:r>
                      <a:r>
                        <a:rPr lang="en-US" dirty="0"/>
                        <a:t>: By default, additive (no pairwise interactions) unless explicitly included.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219192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Partial Dependence = Visual Interpretability</a:t>
                      </a:r>
                      <a:r>
                        <a:rPr lang="en-US" dirty="0"/>
                        <a:t>: You can plot each feature’s spline to show its marginal effect on log‐price.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Spline Tuning</a:t>
                      </a:r>
                      <a:r>
                        <a:rPr lang="en-US" dirty="0"/>
                        <a:t>: Number &amp; placement of knots can affect performance and must be chosen carefully.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985400"/>
                  </a:ext>
                </a:extLst>
              </a:tr>
              <a:tr h="1278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Balance of Flexibility &amp; Simplicity</a:t>
                      </a:r>
                      <a:r>
                        <a:rPr lang="en-US" dirty="0"/>
                        <a:t>: More flexible than linear but still less prone to overfitting than full tree ensembles.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b="1" dirty="0"/>
                        <a:t>Computation</a:t>
                      </a:r>
                      <a:r>
                        <a:rPr lang="en-US" dirty="0"/>
                        <a:t>: Fitting many basis functions on large data can be slower and memory‐intensive.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1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84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F9C67-332C-4536-40CD-115B08515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6FB53-8A8B-1E67-6AF6-0FEE8FFF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(Summary)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C02B2-7B0C-C3C0-DD3A-BE8A6B6D0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you need razor‐sharp accuracy and are comfortable with a “black box,” go with </a:t>
            </a:r>
            <a:r>
              <a:rPr lang="en-US" dirty="0" err="1"/>
              <a:t>XGBoost</a:t>
            </a:r>
            <a:r>
              <a:rPr lang="en-US" dirty="0"/>
              <a:t> (tuned) or Random Forest.</a:t>
            </a:r>
          </a:p>
          <a:p>
            <a:endParaRPr lang="en-US" dirty="0"/>
          </a:p>
          <a:p>
            <a:r>
              <a:rPr lang="en-US" dirty="0"/>
              <a:t>If you need clear, per‐feature explanations for agents, stick with Elastic Net or Linear Regression (possibly augmented with engineered features).</a:t>
            </a:r>
          </a:p>
          <a:p>
            <a:endParaRPr lang="en-US" dirty="0"/>
          </a:p>
          <a:p>
            <a:r>
              <a:rPr lang="en-US" dirty="0"/>
              <a:t>For a middle ground—smooth nonlinear trends but still transparent effects—the GAM spline + linear approach is often the best compromise.</a:t>
            </a:r>
          </a:p>
        </p:txBody>
      </p:sp>
    </p:spTree>
    <p:extLst>
      <p:ext uri="{BB962C8B-B14F-4D97-AF65-F5344CB8AC3E}">
        <p14:creationId xmlns:p14="http://schemas.microsoft.com/office/powerpoint/2010/main" val="392410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B7387-BEB4-AF5B-E714-1E37E007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CAD3-AEF5-2C24-3AF9-1D07E6988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To enable our agents to walk into a discussion and have a conversation such as </a:t>
            </a:r>
          </a:p>
          <a:p>
            <a:endParaRPr lang="en-US" dirty="0"/>
          </a:p>
          <a:p>
            <a:pPr marL="0" indent="0" algn="just">
              <a:buNone/>
            </a:pPr>
            <a:r>
              <a:rPr lang="en-US" dirty="0"/>
              <a:t>“Your home is a 4 room, premium model in Toa Payoh. Base price in this area is SGD 450,000, +30,000 because near to a MRT, +7,000 as near to a hawker, +3,000 as near to a primary school , +20,000 due to high floor and -30,000 due to 30 years of age. Competitive pricing for your home is SGD 480,000.”</a:t>
            </a:r>
          </a:p>
          <a:p>
            <a:endParaRPr lang="en-US" dirty="0"/>
          </a:p>
          <a:p>
            <a:r>
              <a:rPr lang="en-US" dirty="0"/>
              <a:t>Data driven and confidence inspiring with a consideration for features.</a:t>
            </a:r>
          </a:p>
        </p:txBody>
      </p:sp>
    </p:spTree>
    <p:extLst>
      <p:ext uri="{BB962C8B-B14F-4D97-AF65-F5344CB8AC3E}">
        <p14:creationId xmlns:p14="http://schemas.microsoft.com/office/powerpoint/2010/main" val="2161345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A239F-F80D-00D7-020C-E8A36F5E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90BD-5B29-96C8-A153-5A5911A7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Selection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09E64-5CBC-9976-827E-69B17789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/>
              <a:t>Simple Linear Regression</a:t>
            </a:r>
            <a:r>
              <a:rPr lang="en-US" dirty="0"/>
              <a:t>: Works best when you have a handful of predictors, they’re roughly independent, and you believe their effect on the target is (approximately) constant per unit change.</a:t>
            </a:r>
          </a:p>
          <a:p>
            <a:pPr>
              <a:buNone/>
            </a:pPr>
            <a:r>
              <a:rPr lang="en-US" b="1" dirty="0"/>
              <a:t>Use it when</a:t>
            </a:r>
            <a:r>
              <a:rPr lang="en-US" dirty="0"/>
              <a:t> your data is simple, relationships are roughly linear, and you want maximum interpretability (“every extra dollar in ad spend boosts sales by $X”).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Elastic Net</a:t>
            </a:r>
            <a:r>
              <a:rPr lang="en-US" dirty="0"/>
              <a:t>: Works best when you’ve got dozens—or hundreds—of potentially correlated features and you need automated feature selection plus stability.</a:t>
            </a:r>
          </a:p>
          <a:p>
            <a:pPr>
              <a:buNone/>
            </a:pPr>
            <a:r>
              <a:rPr lang="en-US" b="1" dirty="0"/>
              <a:t>Use it when</a:t>
            </a:r>
            <a:r>
              <a:rPr lang="en-US" dirty="0"/>
              <a:t> you have lots of predictors (some redundant) and you want a data-driven way to zero in on the ones that matter most—without overfitting.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Generalized Additive Model</a:t>
            </a:r>
            <a:r>
              <a:rPr lang="en-US" dirty="0"/>
              <a:t>: Captures non-linear effects (e.g. diminishing returns) while still additive (so interactions only if you explicitly add them).</a:t>
            </a:r>
          </a:p>
          <a:p>
            <a:pPr>
              <a:buNone/>
            </a:pPr>
            <a:r>
              <a:rPr lang="en-US" b="1" dirty="0"/>
              <a:t>Use it when</a:t>
            </a:r>
            <a:r>
              <a:rPr lang="en-US" dirty="0"/>
              <a:t> you suspect the effect of a predictor isn’t perfectly straight (maybe it levels off or accelerates) but you don’t want a fully black-box model: you still want to visualize and explain each predictor’s shape.</a:t>
            </a:r>
          </a:p>
        </p:txBody>
      </p:sp>
    </p:spTree>
    <p:extLst>
      <p:ext uri="{BB962C8B-B14F-4D97-AF65-F5344CB8AC3E}">
        <p14:creationId xmlns:p14="http://schemas.microsoft.com/office/powerpoint/2010/main" val="174048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5FDAD-3BCD-09B7-4723-449635245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C466-DA55-571B-1C0B-19DE7C69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(When to use)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B3B429-8CFE-A926-C64D-C65637A23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344200"/>
              </p:ext>
            </p:extLst>
          </p:nvPr>
        </p:nvGraphicFramePr>
        <p:xfrm>
          <a:off x="940318" y="1535093"/>
          <a:ext cx="10413482" cy="484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077">
                  <a:extLst>
                    <a:ext uri="{9D8B030D-6E8A-4147-A177-3AD203B41FA5}">
                      <a16:colId xmlns:a16="http://schemas.microsoft.com/office/drawing/2014/main" val="124486368"/>
                    </a:ext>
                  </a:extLst>
                </a:gridCol>
                <a:gridCol w="8059405">
                  <a:extLst>
                    <a:ext uri="{9D8B030D-6E8A-4147-A177-3AD203B41FA5}">
                      <a16:colId xmlns:a16="http://schemas.microsoft.com/office/drawing/2014/main" val="3432310329"/>
                    </a:ext>
                  </a:extLst>
                </a:gridCol>
              </a:tblGrid>
              <a:tr h="698336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to use?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455253"/>
                  </a:ext>
                </a:extLst>
              </a:tr>
              <a:tr h="698336">
                <a:tc>
                  <a:txBody>
                    <a:bodyPr/>
                    <a:lstStyle/>
                    <a:p>
                      <a:r>
                        <a:rPr lang="en-SG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Obvious features, roughly independent,  data is simple, only numerical ( Want to use what I learn in GA)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33559"/>
                  </a:ext>
                </a:extLst>
              </a:tr>
              <a:tr h="705852">
                <a:tc>
                  <a:txBody>
                    <a:bodyPr/>
                    <a:lstStyle/>
                    <a:p>
                      <a:r>
                        <a:rPr lang="en-SG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Accuracy, don’t need to come up with coefficients, can be numerical / categorical (Want to get better RMSE than </a:t>
                      </a:r>
                      <a:r>
                        <a:rPr lang="en-US" dirty="0" err="1"/>
                        <a:t>laoshi</a:t>
                      </a:r>
                      <a:r>
                        <a:rPr lang="en-US" dirty="0"/>
                        <a:t>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336957"/>
                  </a:ext>
                </a:extLst>
              </a:tr>
              <a:tr h="705852">
                <a:tc>
                  <a:txBody>
                    <a:bodyPr/>
                    <a:lstStyle/>
                    <a:p>
                      <a:r>
                        <a:rPr lang="en-SG" dirty="0" err="1"/>
                        <a:t>XGBoost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(Even more) Accuracy, don’t need to come up with coefficients, can be numerical / categorical, needs hyper tuning  (Want to get better RMSE than everyone and low-key competitive on the best accuracy, min-</a:t>
                      </a:r>
                      <a:r>
                        <a:rPr lang="en-US" dirty="0" err="1"/>
                        <a:t>maxer</a:t>
                      </a:r>
                      <a:r>
                        <a:rPr lang="en-US" dirty="0"/>
                        <a:t> bro)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183"/>
                  </a:ext>
                </a:extLst>
              </a:tr>
              <a:tr h="7058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/>
                        <a:t>ElasticNet</a:t>
                      </a:r>
                      <a:endParaRPr lang="en-SG" dirty="0"/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Linear regression but you have dozens / hundreds of features (Want to find out which features are actually important because show off pick a data set with tons of features)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840826"/>
                  </a:ext>
                </a:extLst>
              </a:tr>
              <a:tr h="698336">
                <a:tc>
                  <a:txBody>
                    <a:bodyPr/>
                    <a:lstStyle/>
                    <a:p>
                      <a:r>
                        <a:rPr lang="en-SG" dirty="0"/>
                        <a:t>GAM Spline + 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Linear regression but you have some non-linear relationships (When your boss tells you to use linear regression on a problem that is clearly non linear but wants it to be interpretable by non technical people)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33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061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21717-19CE-E1CB-41C2-B65D750C1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1189-A902-CD14-0350-D7D46C57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(Linear Regression)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52F2-7527-83E5-2C5C-CC274F61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top goal is interpretability, ability to show rationale and usage by agents, so we select: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67684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1331F-F2B8-E2E6-F0AD-9C4BAEEB2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FAF5-3A27-3053-42FA-03023D0118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4: Retrospectives</a:t>
            </a:r>
          </a:p>
        </p:txBody>
      </p:sp>
    </p:spTree>
    <p:extLst>
      <p:ext uri="{BB962C8B-B14F-4D97-AF65-F5344CB8AC3E}">
        <p14:creationId xmlns:p14="http://schemas.microsoft.com/office/powerpoint/2010/main" val="352756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62AB-DF61-F656-C1D4-53F46743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03BDE-DEA1-AA62-5BD0-98AFC81F4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dirty="0">
                <a:solidFill>
                  <a:schemeClr val="dk1"/>
                </a:solidFill>
              </a:rPr>
              <a:t>Spend more time in the planning step, craft out the mission, what is really required, the personas and what you think the “answer” may look like.</a:t>
            </a:r>
          </a:p>
          <a:p>
            <a:endParaRPr lang="en" dirty="0">
              <a:solidFill>
                <a:schemeClr val="dk1"/>
              </a:solidFill>
            </a:endParaRPr>
          </a:p>
          <a:p>
            <a:r>
              <a:rPr lang="en" dirty="0">
                <a:solidFill>
                  <a:schemeClr val="dk1"/>
                </a:solidFill>
              </a:rPr>
              <a:t>Ask yourself what does “Success” look like, are we aiming for interpretability? “Best” model performance, accuracy, RMSE, MAPE? Or a blend of both? If we are aiming for just 1 thing, what would it be?</a:t>
            </a:r>
          </a:p>
          <a:p>
            <a:endParaRPr lang="en" dirty="0">
              <a:solidFill>
                <a:schemeClr val="dk1"/>
              </a:solidFill>
            </a:endParaRPr>
          </a:p>
          <a:p>
            <a:r>
              <a:rPr lang="en" dirty="0">
                <a:solidFill>
                  <a:schemeClr val="dk1"/>
                </a:solidFill>
              </a:rPr>
              <a:t>Delegate tasks and responsibilities cleanly and leave enough buffer time for things to go wrong and for others to step in when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77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87BFE-D1A3-BA49-3BFE-015A4D527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F4C3-8309-56CA-1CE7-8D4906E8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(What we did well)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BCA6A-D5B0-DF1D-E761-A35E18421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dk1"/>
                </a:solidFill>
              </a:rPr>
              <a:t>Good time management and planning allowed us buffer of time when things did not go as planned.</a:t>
            </a:r>
          </a:p>
          <a:p>
            <a:endParaRPr lang="en" dirty="0">
              <a:solidFill>
                <a:schemeClr val="dk1"/>
              </a:solidFill>
            </a:endParaRPr>
          </a:p>
          <a:p>
            <a:r>
              <a:rPr lang="en" dirty="0">
                <a:solidFill>
                  <a:schemeClr val="dk1"/>
                </a:solidFill>
              </a:rPr>
              <a:t>We delegated tasks effectively so each person’s strengths could shine through and function as an efficient team.</a:t>
            </a:r>
          </a:p>
          <a:p>
            <a:endParaRPr lang="en" dirty="0">
              <a:solidFill>
                <a:schemeClr val="dk1"/>
              </a:solidFill>
            </a:endParaRPr>
          </a:p>
          <a:p>
            <a:r>
              <a:rPr lang="en" dirty="0">
                <a:solidFill>
                  <a:schemeClr val="dk1"/>
                </a:solidFill>
              </a:rPr>
              <a:t>Move fast break fast fix fast.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2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F36D0-F951-56A0-9681-645D3E50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6B76-CC1A-07AC-35F9-30BA031F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(What we could have done better)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E10D-11F7-29C6-0F60-535034E0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chemeClr val="dk1"/>
                </a:solidFill>
              </a:rPr>
              <a:t>Could have locked in faster on our objectives, or have a solid “make or break” deadline for certain key decisions for example, if nothing better than linear regression could be found, then to use linear regression.</a:t>
            </a:r>
          </a:p>
          <a:p>
            <a:endParaRPr lang="en" dirty="0">
              <a:solidFill>
                <a:schemeClr val="dk1"/>
              </a:solidFill>
            </a:endParaRPr>
          </a:p>
          <a:p>
            <a:r>
              <a:rPr lang="en" dirty="0">
                <a:solidFill>
                  <a:schemeClr val="dk1"/>
                </a:solidFill>
              </a:rPr>
              <a:t>Spent more imaginary free time studying and improving our data skills so that we could have gone into this project with a much deeper knowledge base.</a:t>
            </a:r>
          </a:p>
          <a:p>
            <a:pPr marL="0" indent="0"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57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AF510-5DAB-A6F6-51FD-A4B6081FE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EE25-27E2-C86D-88D6-F133C7584E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689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9E97E-2777-0403-804C-17AE57B58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RICE ESTIMATOR_NOT SPURIOUS_REAL">
            <a:hlinkClick r:id="" action="ppaction://media"/>
            <a:extLst>
              <a:ext uri="{FF2B5EF4-FFF2-40B4-BE49-F238E27FC236}">
                <a16:creationId xmlns:a16="http://schemas.microsoft.com/office/drawing/2014/main" id="{F6CCC5C0-C058-3BB3-8BCA-496AE71C6D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510" y="35560"/>
            <a:ext cx="1111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2053-B786-AC3F-F4E5-6B07C49E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Findings (Feature Ranking)</a:t>
            </a:r>
          </a:p>
        </p:txBody>
      </p:sp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72CF7312-8364-2364-C489-4C25EE323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1422772"/>
            <a:ext cx="10640060" cy="54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5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F3EC2-73EC-A5F8-F478-B6A7360E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Map (Prior Transactions)</a:t>
            </a:r>
          </a:p>
        </p:txBody>
      </p:sp>
      <p:pic>
        <p:nvPicPr>
          <p:cNvPr id="7" name="Picture 6" descr="A map of singapore with red dots&#10;&#10;AI-generated content may be incorrect.">
            <a:extLst>
              <a:ext uri="{FF2B5EF4-FFF2-40B4-BE49-F238E27FC236}">
                <a16:creationId xmlns:a16="http://schemas.microsoft.com/office/drawing/2014/main" id="{D0352CB0-3F96-2A49-9625-085F8761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3" y="1289493"/>
            <a:ext cx="11323456" cy="5484532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BD3A7B52-924F-8FBB-90E2-7465FDA26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93" y="4997822"/>
            <a:ext cx="3984107" cy="16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5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BAAA8-0F3C-A767-2030-9500B494A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26F1-84E9-EA3F-0346-35FB7D4AE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Findings (Area Avg Price + YoY Change)</a:t>
            </a:r>
          </a:p>
        </p:txBody>
      </p: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E107C1C-760B-0277-C427-302DA9A35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1310640"/>
            <a:ext cx="11399520" cy="54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6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3174</Words>
  <Application>Microsoft Office PowerPoint</Application>
  <PresentationFormat>Widescreen</PresentationFormat>
  <Paragraphs>335</Paragraphs>
  <Slides>57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Calibri (Body)</vt:lpstr>
      <vt:lpstr>Google Sans</vt:lpstr>
      <vt:lpstr>Aptos</vt:lpstr>
      <vt:lpstr>Aptos Display</vt:lpstr>
      <vt:lpstr>Arial</vt:lpstr>
      <vt:lpstr>Calibri</vt:lpstr>
      <vt:lpstr>Wingdings</vt:lpstr>
      <vt:lpstr>Office Theme</vt:lpstr>
      <vt:lpstr>HDB Predictions</vt:lpstr>
      <vt:lpstr>Content Slide</vt:lpstr>
      <vt:lpstr>Data Limitations / Assumptions (2012-21)</vt:lpstr>
      <vt:lpstr>Part 1: Main Feature</vt:lpstr>
      <vt:lpstr>The Mission</vt:lpstr>
      <vt:lpstr>PowerPoint Presentation</vt:lpstr>
      <vt:lpstr>Main Findings (Feature Ranking)</vt:lpstr>
      <vt:lpstr>Distribution Map (Prior Transactions)</vt:lpstr>
      <vt:lpstr>Main Findings (Area Avg Price + YoY Change)</vt:lpstr>
      <vt:lpstr>Prior Year Price Change by Region</vt:lpstr>
      <vt:lpstr>Trends (Resale Price Trend)</vt:lpstr>
      <vt:lpstr>Transaction volume and frequency (Covid)</vt:lpstr>
      <vt:lpstr>Demographic Prediction (Next Iteration)</vt:lpstr>
      <vt:lpstr>Part 1A: Personas</vt:lpstr>
      <vt:lpstr>Persona 1 Buyer</vt:lpstr>
      <vt:lpstr>Affordability &amp; Financing</vt:lpstr>
      <vt:lpstr>Affordability &amp; Financing</vt:lpstr>
      <vt:lpstr>Affordability &amp; Financing</vt:lpstr>
      <vt:lpstr>Market Trends &amp; Timing (Lagging Indicator)</vt:lpstr>
      <vt:lpstr>Location &amp; Amenities (Next Iteration)</vt:lpstr>
      <vt:lpstr>Persona 2 Seller</vt:lpstr>
      <vt:lpstr>Setting the Right Listing Price</vt:lpstr>
      <vt:lpstr>Cash in Hand Calculator</vt:lpstr>
      <vt:lpstr>Appendix</vt:lpstr>
      <vt:lpstr>Dataset Download Locations</vt:lpstr>
      <vt:lpstr>Part 2: Research</vt:lpstr>
      <vt:lpstr>Dynamics of HDB Market</vt:lpstr>
      <vt:lpstr>Headlines</vt:lpstr>
      <vt:lpstr>HDB Resale ROI vs Low Risk Assets (5/10 Year)</vt:lpstr>
      <vt:lpstr>Impact of Government Policies</vt:lpstr>
      <vt:lpstr>PowerPoint Presentation</vt:lpstr>
      <vt:lpstr>Source and Summary</vt:lpstr>
      <vt:lpstr>Main Risks of the Resale HDB Market</vt:lpstr>
      <vt:lpstr>Regulatory &amp; Policy Risk</vt:lpstr>
      <vt:lpstr>Economic Factors &amp; Macro Risks</vt:lpstr>
      <vt:lpstr>Lease Decay &amp; Aging HDB Stock</vt:lpstr>
      <vt:lpstr>Competition from New BTO Supply</vt:lpstr>
      <vt:lpstr>Sources</vt:lpstr>
      <vt:lpstr>Part 3: Technical</vt:lpstr>
      <vt:lpstr>PowerPoint Presentation</vt:lpstr>
      <vt:lpstr>Model Selection (Performance – Base Model)</vt:lpstr>
      <vt:lpstr>Interpretability by SHAP (Shapley additive explanations)</vt:lpstr>
      <vt:lpstr>Model Selection (S / W, Linear Regression) </vt:lpstr>
      <vt:lpstr>Model Selection (S / W, Random Forest) </vt:lpstr>
      <vt:lpstr>Model Selection (S / W, XGBoost) </vt:lpstr>
      <vt:lpstr>Argh! Too slow!</vt:lpstr>
      <vt:lpstr>Model Selection (S / W, Elastic Net) </vt:lpstr>
      <vt:lpstr>Model Selection (S / W, GAM Spline + LR) </vt:lpstr>
      <vt:lpstr>Model Selection (Summary)</vt:lpstr>
      <vt:lpstr>Model Selection </vt:lpstr>
      <vt:lpstr>Model Selection (When to use)</vt:lpstr>
      <vt:lpstr>Model Selection (Linear Regression)</vt:lpstr>
      <vt:lpstr>Part 4: Retrospectives</vt:lpstr>
      <vt:lpstr>Lessons</vt:lpstr>
      <vt:lpstr>Lessons (What we did well)</vt:lpstr>
      <vt:lpstr>Lessons (What we could have done better)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Brendan G</dc:creator>
  <cp:lastModifiedBy>Brendan G</cp:lastModifiedBy>
  <cp:revision>247</cp:revision>
  <dcterms:created xsi:type="dcterms:W3CDTF">2025-05-18T01:36:13Z</dcterms:created>
  <dcterms:modified xsi:type="dcterms:W3CDTF">2025-07-07T02:47:59Z</dcterms:modified>
</cp:coreProperties>
</file>